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591" autoAdjust="0"/>
    <p:restoredTop sz="94625" autoAdjust="0"/>
  </p:normalViewPr>
  <p:slideViewPr>
    <p:cSldViewPr snapToGrid="0" snapToObjects="1">
      <p:cViewPr varScale="1">
        <p:scale>
          <a:sx n="108" d="100"/>
          <a:sy n="108" d="100"/>
        </p:scale>
        <p:origin x="1698"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3144" y="102"/>
      </p:cViewPr>
      <p:guideLst>
        <p:guide orient="horz" pos="2932"/>
        <p:guide pos="219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BCCA93-DCCE-40E3-B7BB-DDB806351462}" type="doc">
      <dgm:prSet loTypeId="urn:microsoft.com/office/officeart/2008/layout/VerticalCurvedList" loCatId="list" qsTypeId="urn:microsoft.com/office/officeart/2005/8/quickstyle/simple4" qsCatId="simple" csTypeId="urn:microsoft.com/office/officeart/2005/8/colors/accent1_2" csCatId="accent1" phldr="1"/>
      <dgm:spPr/>
      <dgm:t>
        <a:bodyPr/>
        <a:lstStyle/>
        <a:p>
          <a:endParaRPr lang="en-US"/>
        </a:p>
      </dgm:t>
    </dgm:pt>
    <dgm:pt modelId="{451CDB9F-E161-445B-B160-F372DF4A7EB7}">
      <dgm:prSet phldrT="[Text]"/>
      <dgm:spPr/>
      <dgm:t>
        <a:bodyPr/>
        <a:lstStyle/>
        <a:p>
          <a:r>
            <a:rPr lang="fr-CA" noProof="0" dirty="0" smtClean="0"/>
            <a:t>Intégration du soutien familial aux services de santé mentale</a:t>
          </a:r>
          <a:endParaRPr lang="fr-CA" noProof="0" dirty="0"/>
        </a:p>
      </dgm:t>
    </dgm:pt>
    <dgm:pt modelId="{815FC72F-E756-4CAB-8FE0-9297820CA760}" type="parTrans" cxnId="{41EFEA64-A672-4ED2-B0BC-1DC753ED8C2F}">
      <dgm:prSet/>
      <dgm:spPr/>
      <dgm:t>
        <a:bodyPr/>
        <a:lstStyle/>
        <a:p>
          <a:endParaRPr lang="en-US"/>
        </a:p>
      </dgm:t>
    </dgm:pt>
    <dgm:pt modelId="{382C4FC3-4371-45BB-B4AE-1391CE4E15A4}" type="sibTrans" cxnId="{41EFEA64-A672-4ED2-B0BC-1DC753ED8C2F}">
      <dgm:prSet/>
      <dgm:spPr/>
      <dgm:t>
        <a:bodyPr/>
        <a:lstStyle/>
        <a:p>
          <a:endParaRPr lang="fr-CA" noProof="0" dirty="0"/>
        </a:p>
      </dgm:t>
    </dgm:pt>
    <dgm:pt modelId="{A5EE258C-C4C9-4A1F-8815-97B6F8E42DF1}">
      <dgm:prSet/>
      <dgm:spPr/>
      <dgm:t>
        <a:bodyPr/>
        <a:lstStyle/>
        <a:p>
          <a:r>
            <a:rPr lang="fr-CA" noProof="0" dirty="0" smtClean="0"/>
            <a:t>Formation et soutien pour les pourvoyeurs de services de santé mentale</a:t>
          </a:r>
          <a:endParaRPr lang="fr-CA" noProof="0" dirty="0"/>
        </a:p>
      </dgm:t>
    </dgm:pt>
    <dgm:pt modelId="{A5FB968C-E8EC-4C46-8616-88936D4A127A}" type="parTrans" cxnId="{2AD366C1-2986-40CD-8FF2-A8338D73D06C}">
      <dgm:prSet/>
      <dgm:spPr/>
      <dgm:t>
        <a:bodyPr/>
        <a:lstStyle/>
        <a:p>
          <a:endParaRPr lang="en-US"/>
        </a:p>
      </dgm:t>
    </dgm:pt>
    <dgm:pt modelId="{E63A7765-ACF8-4AFA-A5D1-F6C649546EF5}" type="sibTrans" cxnId="{2AD366C1-2986-40CD-8FF2-A8338D73D06C}">
      <dgm:prSet/>
      <dgm:spPr/>
      <dgm:t>
        <a:bodyPr/>
        <a:lstStyle/>
        <a:p>
          <a:endParaRPr lang="en-US"/>
        </a:p>
      </dgm:t>
    </dgm:pt>
    <dgm:pt modelId="{6C6F40A8-AADE-4231-B3BD-8B0B7F5D6AD9}">
      <dgm:prSet/>
      <dgm:spPr/>
      <dgm:t>
        <a:bodyPr/>
        <a:lstStyle/>
        <a:p>
          <a:r>
            <a:rPr lang="fr-CA" noProof="0" dirty="0" smtClean="0"/>
            <a:t>Gouvernement et politiques</a:t>
          </a:r>
          <a:endParaRPr lang="fr-CA" noProof="0" dirty="0"/>
        </a:p>
      </dgm:t>
    </dgm:pt>
    <dgm:pt modelId="{F1948570-AD08-4A00-80BD-09FA6BCF0DE8}" type="parTrans" cxnId="{BC7092C0-DAF6-4155-AAFE-998C0888A729}">
      <dgm:prSet/>
      <dgm:spPr/>
      <dgm:t>
        <a:bodyPr/>
        <a:lstStyle/>
        <a:p>
          <a:endParaRPr lang="en-US"/>
        </a:p>
      </dgm:t>
    </dgm:pt>
    <dgm:pt modelId="{1F1E9EAC-B973-42FF-BDB1-41B6C7246B2D}" type="sibTrans" cxnId="{BC7092C0-DAF6-4155-AAFE-998C0888A729}">
      <dgm:prSet/>
      <dgm:spPr/>
      <dgm:t>
        <a:bodyPr/>
        <a:lstStyle/>
        <a:p>
          <a:endParaRPr lang="en-US"/>
        </a:p>
      </dgm:t>
    </dgm:pt>
    <dgm:pt modelId="{F11F702C-8EE0-4291-A146-246B7CB0BF1F}">
      <dgm:prSet/>
      <dgm:spPr/>
      <dgm:t>
        <a:bodyPr/>
        <a:lstStyle/>
        <a:p>
          <a:r>
            <a:rPr lang="fr-CA" noProof="0" dirty="0" smtClean="0"/>
            <a:t>Partenariats intersectoriels</a:t>
          </a:r>
          <a:endParaRPr lang="fr-CA" noProof="0" dirty="0"/>
        </a:p>
      </dgm:t>
    </dgm:pt>
    <dgm:pt modelId="{4649FF73-F7EE-4255-875F-3DDEE7DF0513}" type="parTrans" cxnId="{55FD70B4-FB2C-46C7-89E8-86E628E9CFAB}">
      <dgm:prSet/>
      <dgm:spPr/>
      <dgm:t>
        <a:bodyPr/>
        <a:lstStyle/>
        <a:p>
          <a:endParaRPr lang="en-US"/>
        </a:p>
      </dgm:t>
    </dgm:pt>
    <dgm:pt modelId="{C61F1005-05E6-47B4-86E1-48A497432376}" type="sibTrans" cxnId="{55FD70B4-FB2C-46C7-89E8-86E628E9CFAB}">
      <dgm:prSet/>
      <dgm:spPr/>
      <dgm:t>
        <a:bodyPr/>
        <a:lstStyle/>
        <a:p>
          <a:endParaRPr lang="en-US"/>
        </a:p>
      </dgm:t>
    </dgm:pt>
    <dgm:pt modelId="{26D69EA2-3D17-4177-A655-AEF687502B7D}">
      <dgm:prSet/>
      <dgm:spPr/>
      <dgm:t>
        <a:bodyPr/>
        <a:lstStyle/>
        <a:p>
          <a:r>
            <a:rPr lang="fr-CA" noProof="0" dirty="0" smtClean="0"/>
            <a:t>Sensibilisation du public</a:t>
          </a:r>
          <a:endParaRPr lang="fr-CA" noProof="0" dirty="0"/>
        </a:p>
      </dgm:t>
    </dgm:pt>
    <dgm:pt modelId="{D1C33D94-3DC1-40EC-96F1-ECFD881132BB}" type="parTrans" cxnId="{2C85C1F0-17D3-4E2A-9608-A93216B48291}">
      <dgm:prSet/>
      <dgm:spPr/>
      <dgm:t>
        <a:bodyPr/>
        <a:lstStyle/>
        <a:p>
          <a:endParaRPr lang="en-US"/>
        </a:p>
      </dgm:t>
    </dgm:pt>
    <dgm:pt modelId="{4F89992A-2D80-45FE-931A-79AC1A4FFE76}" type="sibTrans" cxnId="{2C85C1F0-17D3-4E2A-9608-A93216B48291}">
      <dgm:prSet/>
      <dgm:spPr/>
      <dgm:t>
        <a:bodyPr/>
        <a:lstStyle/>
        <a:p>
          <a:endParaRPr lang="en-US"/>
        </a:p>
      </dgm:t>
    </dgm:pt>
    <dgm:pt modelId="{B1E485FF-7158-4297-961A-5F311E45181E}" type="pres">
      <dgm:prSet presAssocID="{03BCCA93-DCCE-40E3-B7BB-DDB806351462}" presName="Name0" presStyleCnt="0">
        <dgm:presLayoutVars>
          <dgm:chMax val="7"/>
          <dgm:chPref val="7"/>
          <dgm:dir/>
        </dgm:presLayoutVars>
      </dgm:prSet>
      <dgm:spPr/>
      <dgm:t>
        <a:bodyPr/>
        <a:lstStyle/>
        <a:p>
          <a:endParaRPr lang="en-US"/>
        </a:p>
      </dgm:t>
    </dgm:pt>
    <dgm:pt modelId="{869F7335-B3C6-4DD0-AC63-921B359B1338}" type="pres">
      <dgm:prSet presAssocID="{03BCCA93-DCCE-40E3-B7BB-DDB806351462}" presName="Name1" presStyleCnt="0"/>
      <dgm:spPr/>
      <dgm:t>
        <a:bodyPr/>
        <a:lstStyle/>
        <a:p>
          <a:endParaRPr lang="en-US"/>
        </a:p>
      </dgm:t>
    </dgm:pt>
    <dgm:pt modelId="{A892F73C-88F2-4FD3-A876-2788AEAA06D7}" type="pres">
      <dgm:prSet presAssocID="{03BCCA93-DCCE-40E3-B7BB-DDB806351462}" presName="cycle" presStyleCnt="0"/>
      <dgm:spPr/>
      <dgm:t>
        <a:bodyPr/>
        <a:lstStyle/>
        <a:p>
          <a:endParaRPr lang="en-US"/>
        </a:p>
      </dgm:t>
    </dgm:pt>
    <dgm:pt modelId="{EF47FBF5-B9F9-4EA7-A6F8-3FE970915E0C}" type="pres">
      <dgm:prSet presAssocID="{03BCCA93-DCCE-40E3-B7BB-DDB806351462}" presName="srcNode" presStyleLbl="node1" presStyleIdx="0" presStyleCnt="5"/>
      <dgm:spPr/>
      <dgm:t>
        <a:bodyPr/>
        <a:lstStyle/>
        <a:p>
          <a:endParaRPr lang="en-US"/>
        </a:p>
      </dgm:t>
    </dgm:pt>
    <dgm:pt modelId="{B7ABBD8D-D3CC-4A15-BB26-B2EE0CA55C92}" type="pres">
      <dgm:prSet presAssocID="{03BCCA93-DCCE-40E3-B7BB-DDB806351462}" presName="conn" presStyleLbl="parChTrans1D2" presStyleIdx="0" presStyleCnt="1"/>
      <dgm:spPr/>
      <dgm:t>
        <a:bodyPr/>
        <a:lstStyle/>
        <a:p>
          <a:endParaRPr lang="en-US"/>
        </a:p>
      </dgm:t>
    </dgm:pt>
    <dgm:pt modelId="{9448FE34-0703-4411-BF93-CE052E61AFCF}" type="pres">
      <dgm:prSet presAssocID="{03BCCA93-DCCE-40E3-B7BB-DDB806351462}" presName="extraNode" presStyleLbl="node1" presStyleIdx="0" presStyleCnt="5"/>
      <dgm:spPr/>
      <dgm:t>
        <a:bodyPr/>
        <a:lstStyle/>
        <a:p>
          <a:endParaRPr lang="en-US"/>
        </a:p>
      </dgm:t>
    </dgm:pt>
    <dgm:pt modelId="{9AD74BFC-A9F8-4E8F-804A-6674F8BBA08D}" type="pres">
      <dgm:prSet presAssocID="{03BCCA93-DCCE-40E3-B7BB-DDB806351462}" presName="dstNode" presStyleLbl="node1" presStyleIdx="0" presStyleCnt="5"/>
      <dgm:spPr/>
      <dgm:t>
        <a:bodyPr/>
        <a:lstStyle/>
        <a:p>
          <a:endParaRPr lang="en-US"/>
        </a:p>
      </dgm:t>
    </dgm:pt>
    <dgm:pt modelId="{18DD9613-D9C8-4074-8CFD-9BBE760EF3FC}" type="pres">
      <dgm:prSet presAssocID="{451CDB9F-E161-445B-B160-F372DF4A7EB7}" presName="text_1" presStyleLbl="node1" presStyleIdx="0" presStyleCnt="5">
        <dgm:presLayoutVars>
          <dgm:bulletEnabled val="1"/>
        </dgm:presLayoutVars>
      </dgm:prSet>
      <dgm:spPr/>
      <dgm:t>
        <a:bodyPr/>
        <a:lstStyle/>
        <a:p>
          <a:endParaRPr lang="en-US"/>
        </a:p>
      </dgm:t>
    </dgm:pt>
    <dgm:pt modelId="{D85D693B-D7BD-4F47-A3A9-F280BC87D1B6}" type="pres">
      <dgm:prSet presAssocID="{451CDB9F-E161-445B-B160-F372DF4A7EB7}" presName="accent_1" presStyleCnt="0"/>
      <dgm:spPr/>
      <dgm:t>
        <a:bodyPr/>
        <a:lstStyle/>
        <a:p>
          <a:endParaRPr lang="en-US"/>
        </a:p>
      </dgm:t>
    </dgm:pt>
    <dgm:pt modelId="{DFD43F9A-51B6-43BC-B835-7697C526A333}" type="pres">
      <dgm:prSet presAssocID="{451CDB9F-E161-445B-B160-F372DF4A7EB7}" presName="accentRepeatNode" presStyleLbl="solidFgAcc1" presStyleIdx="0" presStyleCnt="5"/>
      <dgm:spPr/>
      <dgm:t>
        <a:bodyPr/>
        <a:lstStyle/>
        <a:p>
          <a:endParaRPr lang="en-US"/>
        </a:p>
      </dgm:t>
    </dgm:pt>
    <dgm:pt modelId="{46D555D9-65FC-43FC-AE29-06DF2D88B2F6}" type="pres">
      <dgm:prSet presAssocID="{A5EE258C-C4C9-4A1F-8815-97B6F8E42DF1}" presName="text_2" presStyleLbl="node1" presStyleIdx="1" presStyleCnt="5">
        <dgm:presLayoutVars>
          <dgm:bulletEnabled val="1"/>
        </dgm:presLayoutVars>
      </dgm:prSet>
      <dgm:spPr/>
      <dgm:t>
        <a:bodyPr/>
        <a:lstStyle/>
        <a:p>
          <a:endParaRPr lang="en-US"/>
        </a:p>
      </dgm:t>
    </dgm:pt>
    <dgm:pt modelId="{BB8F6721-B8E5-4CD8-96F4-FB98C48390E5}" type="pres">
      <dgm:prSet presAssocID="{A5EE258C-C4C9-4A1F-8815-97B6F8E42DF1}" presName="accent_2" presStyleCnt="0"/>
      <dgm:spPr/>
      <dgm:t>
        <a:bodyPr/>
        <a:lstStyle/>
        <a:p>
          <a:endParaRPr lang="en-US"/>
        </a:p>
      </dgm:t>
    </dgm:pt>
    <dgm:pt modelId="{7919CF3B-F020-40F4-9F93-AFC640EB5229}" type="pres">
      <dgm:prSet presAssocID="{A5EE258C-C4C9-4A1F-8815-97B6F8E42DF1}" presName="accentRepeatNode" presStyleLbl="solidFgAcc1" presStyleIdx="1" presStyleCnt="5"/>
      <dgm:spPr/>
      <dgm:t>
        <a:bodyPr/>
        <a:lstStyle/>
        <a:p>
          <a:endParaRPr lang="en-US"/>
        </a:p>
      </dgm:t>
    </dgm:pt>
    <dgm:pt modelId="{AF8DB425-9773-4092-9D24-9BD436C1F8C9}" type="pres">
      <dgm:prSet presAssocID="{6C6F40A8-AADE-4231-B3BD-8B0B7F5D6AD9}" presName="text_3" presStyleLbl="node1" presStyleIdx="2" presStyleCnt="5">
        <dgm:presLayoutVars>
          <dgm:bulletEnabled val="1"/>
        </dgm:presLayoutVars>
      </dgm:prSet>
      <dgm:spPr/>
      <dgm:t>
        <a:bodyPr/>
        <a:lstStyle/>
        <a:p>
          <a:endParaRPr lang="en-US"/>
        </a:p>
      </dgm:t>
    </dgm:pt>
    <dgm:pt modelId="{1AADE23C-2B45-4C5D-975C-C78B7E81C7EB}" type="pres">
      <dgm:prSet presAssocID="{6C6F40A8-AADE-4231-B3BD-8B0B7F5D6AD9}" presName="accent_3" presStyleCnt="0"/>
      <dgm:spPr/>
      <dgm:t>
        <a:bodyPr/>
        <a:lstStyle/>
        <a:p>
          <a:endParaRPr lang="en-US"/>
        </a:p>
      </dgm:t>
    </dgm:pt>
    <dgm:pt modelId="{11105188-7D31-4C2D-ABD2-3B9F5463371F}" type="pres">
      <dgm:prSet presAssocID="{6C6F40A8-AADE-4231-B3BD-8B0B7F5D6AD9}" presName="accentRepeatNode" presStyleLbl="solidFgAcc1" presStyleIdx="2" presStyleCnt="5"/>
      <dgm:spPr/>
      <dgm:t>
        <a:bodyPr/>
        <a:lstStyle/>
        <a:p>
          <a:endParaRPr lang="en-US"/>
        </a:p>
      </dgm:t>
    </dgm:pt>
    <dgm:pt modelId="{4A2D7DAC-4060-4246-86DA-AB661475B6A3}" type="pres">
      <dgm:prSet presAssocID="{F11F702C-8EE0-4291-A146-246B7CB0BF1F}" presName="text_4" presStyleLbl="node1" presStyleIdx="3" presStyleCnt="5">
        <dgm:presLayoutVars>
          <dgm:bulletEnabled val="1"/>
        </dgm:presLayoutVars>
      </dgm:prSet>
      <dgm:spPr/>
      <dgm:t>
        <a:bodyPr/>
        <a:lstStyle/>
        <a:p>
          <a:endParaRPr lang="en-US"/>
        </a:p>
      </dgm:t>
    </dgm:pt>
    <dgm:pt modelId="{DC62B0BC-B4C3-44C7-8689-7D91425C9CC7}" type="pres">
      <dgm:prSet presAssocID="{F11F702C-8EE0-4291-A146-246B7CB0BF1F}" presName="accent_4" presStyleCnt="0"/>
      <dgm:spPr/>
      <dgm:t>
        <a:bodyPr/>
        <a:lstStyle/>
        <a:p>
          <a:endParaRPr lang="en-US"/>
        </a:p>
      </dgm:t>
    </dgm:pt>
    <dgm:pt modelId="{BE0179E7-ADFA-440A-9C8F-0F29CF9782EB}" type="pres">
      <dgm:prSet presAssocID="{F11F702C-8EE0-4291-A146-246B7CB0BF1F}" presName="accentRepeatNode" presStyleLbl="solidFgAcc1" presStyleIdx="3" presStyleCnt="5"/>
      <dgm:spPr/>
      <dgm:t>
        <a:bodyPr/>
        <a:lstStyle/>
        <a:p>
          <a:endParaRPr lang="en-US"/>
        </a:p>
      </dgm:t>
    </dgm:pt>
    <dgm:pt modelId="{D2492585-FF88-46F1-B136-196C8C5AE70C}" type="pres">
      <dgm:prSet presAssocID="{26D69EA2-3D17-4177-A655-AEF687502B7D}" presName="text_5" presStyleLbl="node1" presStyleIdx="4" presStyleCnt="5">
        <dgm:presLayoutVars>
          <dgm:bulletEnabled val="1"/>
        </dgm:presLayoutVars>
      </dgm:prSet>
      <dgm:spPr/>
      <dgm:t>
        <a:bodyPr/>
        <a:lstStyle/>
        <a:p>
          <a:endParaRPr lang="en-US"/>
        </a:p>
      </dgm:t>
    </dgm:pt>
    <dgm:pt modelId="{67DDE7D7-7DCE-46F9-86CC-103302EDB675}" type="pres">
      <dgm:prSet presAssocID="{26D69EA2-3D17-4177-A655-AEF687502B7D}" presName="accent_5" presStyleCnt="0"/>
      <dgm:spPr/>
      <dgm:t>
        <a:bodyPr/>
        <a:lstStyle/>
        <a:p>
          <a:endParaRPr lang="en-US"/>
        </a:p>
      </dgm:t>
    </dgm:pt>
    <dgm:pt modelId="{F6B69853-CC5A-4482-8B8C-FE3EDAB8D847}" type="pres">
      <dgm:prSet presAssocID="{26D69EA2-3D17-4177-A655-AEF687502B7D}" presName="accentRepeatNode" presStyleLbl="solidFgAcc1" presStyleIdx="4" presStyleCnt="5"/>
      <dgm:spPr/>
      <dgm:t>
        <a:bodyPr/>
        <a:lstStyle/>
        <a:p>
          <a:endParaRPr lang="en-US"/>
        </a:p>
      </dgm:t>
    </dgm:pt>
  </dgm:ptLst>
  <dgm:cxnLst>
    <dgm:cxn modelId="{5C9ED0DD-21B0-2E42-A951-5E69A741C8CC}" type="presOf" srcId="{03BCCA93-DCCE-40E3-B7BB-DDB806351462}" destId="{B1E485FF-7158-4297-961A-5F311E45181E}" srcOrd="0" destOrd="0" presId="urn:microsoft.com/office/officeart/2008/layout/VerticalCurvedList"/>
    <dgm:cxn modelId="{BC7092C0-DAF6-4155-AAFE-998C0888A729}" srcId="{03BCCA93-DCCE-40E3-B7BB-DDB806351462}" destId="{6C6F40A8-AADE-4231-B3BD-8B0B7F5D6AD9}" srcOrd="2" destOrd="0" parTransId="{F1948570-AD08-4A00-80BD-09FA6BCF0DE8}" sibTransId="{1F1E9EAC-B973-42FF-BDB1-41B6C7246B2D}"/>
    <dgm:cxn modelId="{C504ADEB-523C-1743-938D-9378F154F86D}" type="presOf" srcId="{6C6F40A8-AADE-4231-B3BD-8B0B7F5D6AD9}" destId="{AF8DB425-9773-4092-9D24-9BD436C1F8C9}" srcOrd="0" destOrd="0" presId="urn:microsoft.com/office/officeart/2008/layout/VerticalCurvedList"/>
    <dgm:cxn modelId="{2AD366C1-2986-40CD-8FF2-A8338D73D06C}" srcId="{03BCCA93-DCCE-40E3-B7BB-DDB806351462}" destId="{A5EE258C-C4C9-4A1F-8815-97B6F8E42DF1}" srcOrd="1" destOrd="0" parTransId="{A5FB968C-E8EC-4C46-8616-88936D4A127A}" sibTransId="{E63A7765-ACF8-4AFA-A5D1-F6C649546EF5}"/>
    <dgm:cxn modelId="{41EFEA64-A672-4ED2-B0BC-1DC753ED8C2F}" srcId="{03BCCA93-DCCE-40E3-B7BB-DDB806351462}" destId="{451CDB9F-E161-445B-B160-F372DF4A7EB7}" srcOrd="0" destOrd="0" parTransId="{815FC72F-E756-4CAB-8FE0-9297820CA760}" sibTransId="{382C4FC3-4371-45BB-B4AE-1391CE4E15A4}"/>
    <dgm:cxn modelId="{FC4FD3AA-76F9-8841-81E4-12D08E32CBE4}" type="presOf" srcId="{F11F702C-8EE0-4291-A146-246B7CB0BF1F}" destId="{4A2D7DAC-4060-4246-86DA-AB661475B6A3}" srcOrd="0" destOrd="0" presId="urn:microsoft.com/office/officeart/2008/layout/VerticalCurvedList"/>
    <dgm:cxn modelId="{88437862-73D0-AA4E-9742-ABABD4DDD4A4}" type="presOf" srcId="{382C4FC3-4371-45BB-B4AE-1391CE4E15A4}" destId="{B7ABBD8D-D3CC-4A15-BB26-B2EE0CA55C92}" srcOrd="0" destOrd="0" presId="urn:microsoft.com/office/officeart/2008/layout/VerticalCurvedList"/>
    <dgm:cxn modelId="{C88C7F4D-A610-0D44-94C2-CFC9DA7D1E9D}" type="presOf" srcId="{26D69EA2-3D17-4177-A655-AEF687502B7D}" destId="{D2492585-FF88-46F1-B136-196C8C5AE70C}" srcOrd="0" destOrd="0" presId="urn:microsoft.com/office/officeart/2008/layout/VerticalCurvedList"/>
    <dgm:cxn modelId="{55FD70B4-FB2C-46C7-89E8-86E628E9CFAB}" srcId="{03BCCA93-DCCE-40E3-B7BB-DDB806351462}" destId="{F11F702C-8EE0-4291-A146-246B7CB0BF1F}" srcOrd="3" destOrd="0" parTransId="{4649FF73-F7EE-4255-875F-3DDEE7DF0513}" sibTransId="{C61F1005-05E6-47B4-86E1-48A497432376}"/>
    <dgm:cxn modelId="{44EE476F-1323-DB4A-AF4F-7EADB8A3AAAA}" type="presOf" srcId="{A5EE258C-C4C9-4A1F-8815-97B6F8E42DF1}" destId="{46D555D9-65FC-43FC-AE29-06DF2D88B2F6}" srcOrd="0" destOrd="0" presId="urn:microsoft.com/office/officeart/2008/layout/VerticalCurvedList"/>
    <dgm:cxn modelId="{2C85C1F0-17D3-4E2A-9608-A93216B48291}" srcId="{03BCCA93-DCCE-40E3-B7BB-DDB806351462}" destId="{26D69EA2-3D17-4177-A655-AEF687502B7D}" srcOrd="4" destOrd="0" parTransId="{D1C33D94-3DC1-40EC-96F1-ECFD881132BB}" sibTransId="{4F89992A-2D80-45FE-931A-79AC1A4FFE76}"/>
    <dgm:cxn modelId="{6A9E4BEC-F63E-104B-AF76-D965F942D4EE}" type="presOf" srcId="{451CDB9F-E161-445B-B160-F372DF4A7EB7}" destId="{18DD9613-D9C8-4074-8CFD-9BBE760EF3FC}" srcOrd="0" destOrd="0" presId="urn:microsoft.com/office/officeart/2008/layout/VerticalCurvedList"/>
    <dgm:cxn modelId="{D99673A4-C011-FA44-9DAF-9E503D4C4CBF}" type="presParOf" srcId="{B1E485FF-7158-4297-961A-5F311E45181E}" destId="{869F7335-B3C6-4DD0-AC63-921B359B1338}" srcOrd="0" destOrd="0" presId="urn:microsoft.com/office/officeart/2008/layout/VerticalCurvedList"/>
    <dgm:cxn modelId="{2E5A3655-7B4F-A449-A96A-FDC6592EC14F}" type="presParOf" srcId="{869F7335-B3C6-4DD0-AC63-921B359B1338}" destId="{A892F73C-88F2-4FD3-A876-2788AEAA06D7}" srcOrd="0" destOrd="0" presId="urn:microsoft.com/office/officeart/2008/layout/VerticalCurvedList"/>
    <dgm:cxn modelId="{EFFC5626-7519-0B4D-82B8-13496019C390}" type="presParOf" srcId="{A892F73C-88F2-4FD3-A876-2788AEAA06D7}" destId="{EF47FBF5-B9F9-4EA7-A6F8-3FE970915E0C}" srcOrd="0" destOrd="0" presId="urn:microsoft.com/office/officeart/2008/layout/VerticalCurvedList"/>
    <dgm:cxn modelId="{AB692D41-74C7-F64F-B5B5-5E411B265A96}" type="presParOf" srcId="{A892F73C-88F2-4FD3-A876-2788AEAA06D7}" destId="{B7ABBD8D-D3CC-4A15-BB26-B2EE0CA55C92}" srcOrd="1" destOrd="0" presId="urn:microsoft.com/office/officeart/2008/layout/VerticalCurvedList"/>
    <dgm:cxn modelId="{AC04BEDB-3556-EC4F-A3CC-4C9C2A043266}" type="presParOf" srcId="{A892F73C-88F2-4FD3-A876-2788AEAA06D7}" destId="{9448FE34-0703-4411-BF93-CE052E61AFCF}" srcOrd="2" destOrd="0" presId="urn:microsoft.com/office/officeart/2008/layout/VerticalCurvedList"/>
    <dgm:cxn modelId="{49635B00-4BDC-1F4A-8923-2364E239F38B}" type="presParOf" srcId="{A892F73C-88F2-4FD3-A876-2788AEAA06D7}" destId="{9AD74BFC-A9F8-4E8F-804A-6674F8BBA08D}" srcOrd="3" destOrd="0" presId="urn:microsoft.com/office/officeart/2008/layout/VerticalCurvedList"/>
    <dgm:cxn modelId="{1D3D7706-D6D5-8C4C-BDFE-6374DD665C0C}" type="presParOf" srcId="{869F7335-B3C6-4DD0-AC63-921B359B1338}" destId="{18DD9613-D9C8-4074-8CFD-9BBE760EF3FC}" srcOrd="1" destOrd="0" presId="urn:microsoft.com/office/officeart/2008/layout/VerticalCurvedList"/>
    <dgm:cxn modelId="{CC11B4EF-9FD2-1D43-ACFA-05339608C525}" type="presParOf" srcId="{869F7335-B3C6-4DD0-AC63-921B359B1338}" destId="{D85D693B-D7BD-4F47-A3A9-F280BC87D1B6}" srcOrd="2" destOrd="0" presId="urn:microsoft.com/office/officeart/2008/layout/VerticalCurvedList"/>
    <dgm:cxn modelId="{DCEA943B-53C5-3D49-8A11-A16AFA8A5FD3}" type="presParOf" srcId="{D85D693B-D7BD-4F47-A3A9-F280BC87D1B6}" destId="{DFD43F9A-51B6-43BC-B835-7697C526A333}" srcOrd="0" destOrd="0" presId="urn:microsoft.com/office/officeart/2008/layout/VerticalCurvedList"/>
    <dgm:cxn modelId="{EA793440-674D-834E-99A3-DDF3889FE5BF}" type="presParOf" srcId="{869F7335-B3C6-4DD0-AC63-921B359B1338}" destId="{46D555D9-65FC-43FC-AE29-06DF2D88B2F6}" srcOrd="3" destOrd="0" presId="urn:microsoft.com/office/officeart/2008/layout/VerticalCurvedList"/>
    <dgm:cxn modelId="{9D6B27AF-D0ED-0B40-B773-4650D04973CB}" type="presParOf" srcId="{869F7335-B3C6-4DD0-AC63-921B359B1338}" destId="{BB8F6721-B8E5-4CD8-96F4-FB98C48390E5}" srcOrd="4" destOrd="0" presId="urn:microsoft.com/office/officeart/2008/layout/VerticalCurvedList"/>
    <dgm:cxn modelId="{302D03F4-28DF-0845-9C35-0D1253516A50}" type="presParOf" srcId="{BB8F6721-B8E5-4CD8-96F4-FB98C48390E5}" destId="{7919CF3B-F020-40F4-9F93-AFC640EB5229}" srcOrd="0" destOrd="0" presId="urn:microsoft.com/office/officeart/2008/layout/VerticalCurvedList"/>
    <dgm:cxn modelId="{E0900E5B-1478-5E46-AE04-19C1217DEDBA}" type="presParOf" srcId="{869F7335-B3C6-4DD0-AC63-921B359B1338}" destId="{AF8DB425-9773-4092-9D24-9BD436C1F8C9}" srcOrd="5" destOrd="0" presId="urn:microsoft.com/office/officeart/2008/layout/VerticalCurvedList"/>
    <dgm:cxn modelId="{EA1B0494-00BE-9A40-A951-86B7E7BA3649}" type="presParOf" srcId="{869F7335-B3C6-4DD0-AC63-921B359B1338}" destId="{1AADE23C-2B45-4C5D-975C-C78B7E81C7EB}" srcOrd="6" destOrd="0" presId="urn:microsoft.com/office/officeart/2008/layout/VerticalCurvedList"/>
    <dgm:cxn modelId="{932594F8-FA5E-9C4D-A0AB-A38ACB44A3BD}" type="presParOf" srcId="{1AADE23C-2B45-4C5D-975C-C78B7E81C7EB}" destId="{11105188-7D31-4C2D-ABD2-3B9F5463371F}" srcOrd="0" destOrd="0" presId="urn:microsoft.com/office/officeart/2008/layout/VerticalCurvedList"/>
    <dgm:cxn modelId="{79789C95-BEB7-C642-9008-A5042A4E6AF2}" type="presParOf" srcId="{869F7335-B3C6-4DD0-AC63-921B359B1338}" destId="{4A2D7DAC-4060-4246-86DA-AB661475B6A3}" srcOrd="7" destOrd="0" presId="urn:microsoft.com/office/officeart/2008/layout/VerticalCurvedList"/>
    <dgm:cxn modelId="{23FEC898-FCC6-B74B-97C4-5BC55C8E0866}" type="presParOf" srcId="{869F7335-B3C6-4DD0-AC63-921B359B1338}" destId="{DC62B0BC-B4C3-44C7-8689-7D91425C9CC7}" srcOrd="8" destOrd="0" presId="urn:microsoft.com/office/officeart/2008/layout/VerticalCurvedList"/>
    <dgm:cxn modelId="{73BA21AF-B55A-6F41-BCA5-1179233446CE}" type="presParOf" srcId="{DC62B0BC-B4C3-44C7-8689-7D91425C9CC7}" destId="{BE0179E7-ADFA-440A-9C8F-0F29CF9782EB}" srcOrd="0" destOrd="0" presId="urn:microsoft.com/office/officeart/2008/layout/VerticalCurvedList"/>
    <dgm:cxn modelId="{0F648EFB-5840-B34A-ABB3-7174ED9762E5}" type="presParOf" srcId="{869F7335-B3C6-4DD0-AC63-921B359B1338}" destId="{D2492585-FF88-46F1-B136-196C8C5AE70C}" srcOrd="9" destOrd="0" presId="urn:microsoft.com/office/officeart/2008/layout/VerticalCurvedList"/>
    <dgm:cxn modelId="{2B8BA826-56B8-A74E-9D9C-3CB4FB83FD1B}" type="presParOf" srcId="{869F7335-B3C6-4DD0-AC63-921B359B1338}" destId="{67DDE7D7-7DCE-46F9-86CC-103302EDB675}" srcOrd="10" destOrd="0" presId="urn:microsoft.com/office/officeart/2008/layout/VerticalCurvedList"/>
    <dgm:cxn modelId="{23BDC86B-7391-FD47-AD42-50C0508D04E0}" type="presParOf" srcId="{67DDE7D7-7DCE-46F9-86CC-103302EDB675}" destId="{F6B69853-CC5A-4482-8B8C-FE3EDAB8D84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BBD8D-D3CC-4A15-BB26-B2EE0CA55C92}">
      <dsp:nvSpPr>
        <dsp:cNvPr id="0" name=""/>
        <dsp:cNvSpPr/>
      </dsp:nvSpPr>
      <dsp:spPr>
        <a:xfrm>
          <a:off x="-5116992" y="-783865"/>
          <a:ext cx="6093694" cy="6093694"/>
        </a:xfrm>
        <a:prstGeom prst="blockArc">
          <a:avLst>
            <a:gd name="adj1" fmla="val 18900000"/>
            <a:gd name="adj2" fmla="val 2700000"/>
            <a:gd name="adj3" fmla="val 354"/>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8DD9613-D9C8-4074-8CFD-9BBE760EF3FC}">
      <dsp:nvSpPr>
        <dsp:cNvPr id="0" name=""/>
        <dsp:cNvSpPr/>
      </dsp:nvSpPr>
      <dsp:spPr>
        <a:xfrm>
          <a:off x="427226" y="282782"/>
          <a:ext cx="7739890" cy="56592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9204" tIns="45720" rIns="45720" bIns="45720" numCol="1" spcCol="1270" anchor="ctr" anchorCtr="0">
          <a:noAutofit/>
        </a:bodyPr>
        <a:lstStyle/>
        <a:p>
          <a:pPr lvl="0" algn="l" defTabSz="800100">
            <a:lnSpc>
              <a:spcPct val="90000"/>
            </a:lnSpc>
            <a:spcBef>
              <a:spcPct val="0"/>
            </a:spcBef>
            <a:spcAft>
              <a:spcPct val="35000"/>
            </a:spcAft>
          </a:pPr>
          <a:r>
            <a:rPr lang="fr-CA" sz="1800" kern="1200" noProof="0" dirty="0" smtClean="0"/>
            <a:t>Intégration du soutien familial aux services de santé mentale</a:t>
          </a:r>
          <a:endParaRPr lang="fr-CA" sz="1800" kern="1200" noProof="0" dirty="0"/>
        </a:p>
      </dsp:txBody>
      <dsp:txXfrm>
        <a:off x="427226" y="282782"/>
        <a:ext cx="7739890" cy="565926"/>
      </dsp:txXfrm>
    </dsp:sp>
    <dsp:sp modelId="{DFD43F9A-51B6-43BC-B835-7697C526A333}">
      <dsp:nvSpPr>
        <dsp:cNvPr id="0" name=""/>
        <dsp:cNvSpPr/>
      </dsp:nvSpPr>
      <dsp:spPr>
        <a:xfrm>
          <a:off x="73522" y="212041"/>
          <a:ext cx="707408" cy="707408"/>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6D555D9-65FC-43FC-AE29-06DF2D88B2F6}">
      <dsp:nvSpPr>
        <dsp:cNvPr id="0" name=""/>
        <dsp:cNvSpPr/>
      </dsp:nvSpPr>
      <dsp:spPr>
        <a:xfrm>
          <a:off x="832752" y="1131400"/>
          <a:ext cx="7334364" cy="56592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9204" tIns="45720" rIns="45720" bIns="45720" numCol="1" spcCol="1270" anchor="ctr" anchorCtr="0">
          <a:noAutofit/>
        </a:bodyPr>
        <a:lstStyle/>
        <a:p>
          <a:pPr lvl="0" algn="l" defTabSz="800100">
            <a:lnSpc>
              <a:spcPct val="90000"/>
            </a:lnSpc>
            <a:spcBef>
              <a:spcPct val="0"/>
            </a:spcBef>
            <a:spcAft>
              <a:spcPct val="35000"/>
            </a:spcAft>
          </a:pPr>
          <a:r>
            <a:rPr lang="fr-CA" sz="1800" kern="1200" noProof="0" dirty="0" smtClean="0"/>
            <a:t>Formation et soutien pour les pourvoyeurs de services de santé mentale</a:t>
          </a:r>
          <a:endParaRPr lang="fr-CA" sz="1800" kern="1200" noProof="0" dirty="0"/>
        </a:p>
      </dsp:txBody>
      <dsp:txXfrm>
        <a:off x="832752" y="1131400"/>
        <a:ext cx="7334364" cy="565926"/>
      </dsp:txXfrm>
    </dsp:sp>
    <dsp:sp modelId="{7919CF3B-F020-40F4-9F93-AFC640EB5229}">
      <dsp:nvSpPr>
        <dsp:cNvPr id="0" name=""/>
        <dsp:cNvSpPr/>
      </dsp:nvSpPr>
      <dsp:spPr>
        <a:xfrm>
          <a:off x="479048" y="1060659"/>
          <a:ext cx="707408" cy="707408"/>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F8DB425-9773-4092-9D24-9BD436C1F8C9}">
      <dsp:nvSpPr>
        <dsp:cNvPr id="0" name=""/>
        <dsp:cNvSpPr/>
      </dsp:nvSpPr>
      <dsp:spPr>
        <a:xfrm>
          <a:off x="957216" y="1980018"/>
          <a:ext cx="7209900" cy="56592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9204" tIns="45720" rIns="45720" bIns="45720" numCol="1" spcCol="1270" anchor="ctr" anchorCtr="0">
          <a:noAutofit/>
        </a:bodyPr>
        <a:lstStyle/>
        <a:p>
          <a:pPr lvl="0" algn="l" defTabSz="800100">
            <a:lnSpc>
              <a:spcPct val="90000"/>
            </a:lnSpc>
            <a:spcBef>
              <a:spcPct val="0"/>
            </a:spcBef>
            <a:spcAft>
              <a:spcPct val="35000"/>
            </a:spcAft>
          </a:pPr>
          <a:r>
            <a:rPr lang="fr-CA" sz="1800" kern="1200" noProof="0" dirty="0" smtClean="0"/>
            <a:t>Gouvernement et politiques</a:t>
          </a:r>
          <a:endParaRPr lang="fr-CA" sz="1800" kern="1200" noProof="0" dirty="0"/>
        </a:p>
      </dsp:txBody>
      <dsp:txXfrm>
        <a:off x="957216" y="1980018"/>
        <a:ext cx="7209900" cy="565926"/>
      </dsp:txXfrm>
    </dsp:sp>
    <dsp:sp modelId="{11105188-7D31-4C2D-ABD2-3B9F5463371F}">
      <dsp:nvSpPr>
        <dsp:cNvPr id="0" name=""/>
        <dsp:cNvSpPr/>
      </dsp:nvSpPr>
      <dsp:spPr>
        <a:xfrm>
          <a:off x="603512" y="1909277"/>
          <a:ext cx="707408" cy="707408"/>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A2D7DAC-4060-4246-86DA-AB661475B6A3}">
      <dsp:nvSpPr>
        <dsp:cNvPr id="0" name=""/>
        <dsp:cNvSpPr/>
      </dsp:nvSpPr>
      <dsp:spPr>
        <a:xfrm>
          <a:off x="832752" y="2828636"/>
          <a:ext cx="7334364" cy="56592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9204" tIns="45720" rIns="45720" bIns="45720" numCol="1" spcCol="1270" anchor="ctr" anchorCtr="0">
          <a:noAutofit/>
        </a:bodyPr>
        <a:lstStyle/>
        <a:p>
          <a:pPr lvl="0" algn="l" defTabSz="800100">
            <a:lnSpc>
              <a:spcPct val="90000"/>
            </a:lnSpc>
            <a:spcBef>
              <a:spcPct val="0"/>
            </a:spcBef>
            <a:spcAft>
              <a:spcPct val="35000"/>
            </a:spcAft>
          </a:pPr>
          <a:r>
            <a:rPr lang="fr-CA" sz="1800" kern="1200" noProof="0" dirty="0" smtClean="0"/>
            <a:t>Partenariats intersectoriels</a:t>
          </a:r>
          <a:endParaRPr lang="fr-CA" sz="1800" kern="1200" noProof="0" dirty="0"/>
        </a:p>
      </dsp:txBody>
      <dsp:txXfrm>
        <a:off x="832752" y="2828636"/>
        <a:ext cx="7334364" cy="565926"/>
      </dsp:txXfrm>
    </dsp:sp>
    <dsp:sp modelId="{BE0179E7-ADFA-440A-9C8F-0F29CF9782EB}">
      <dsp:nvSpPr>
        <dsp:cNvPr id="0" name=""/>
        <dsp:cNvSpPr/>
      </dsp:nvSpPr>
      <dsp:spPr>
        <a:xfrm>
          <a:off x="479048" y="2757895"/>
          <a:ext cx="707408" cy="707408"/>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2492585-FF88-46F1-B136-196C8C5AE70C}">
      <dsp:nvSpPr>
        <dsp:cNvPr id="0" name=""/>
        <dsp:cNvSpPr/>
      </dsp:nvSpPr>
      <dsp:spPr>
        <a:xfrm>
          <a:off x="427226" y="3677254"/>
          <a:ext cx="7739890" cy="56592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9204" tIns="45720" rIns="45720" bIns="45720" numCol="1" spcCol="1270" anchor="ctr" anchorCtr="0">
          <a:noAutofit/>
        </a:bodyPr>
        <a:lstStyle/>
        <a:p>
          <a:pPr lvl="0" algn="l" defTabSz="800100">
            <a:lnSpc>
              <a:spcPct val="90000"/>
            </a:lnSpc>
            <a:spcBef>
              <a:spcPct val="0"/>
            </a:spcBef>
            <a:spcAft>
              <a:spcPct val="35000"/>
            </a:spcAft>
          </a:pPr>
          <a:r>
            <a:rPr lang="fr-CA" sz="1800" kern="1200" noProof="0" dirty="0" smtClean="0"/>
            <a:t>Sensibilisation du public</a:t>
          </a:r>
          <a:endParaRPr lang="fr-CA" sz="1800" kern="1200" noProof="0" dirty="0"/>
        </a:p>
      </dsp:txBody>
      <dsp:txXfrm>
        <a:off x="427226" y="3677254"/>
        <a:ext cx="7739890" cy="565926"/>
      </dsp:txXfrm>
    </dsp:sp>
    <dsp:sp modelId="{F6B69853-CC5A-4482-8B8C-FE3EDAB8D847}">
      <dsp:nvSpPr>
        <dsp:cNvPr id="0" name=""/>
        <dsp:cNvSpPr/>
      </dsp:nvSpPr>
      <dsp:spPr>
        <a:xfrm>
          <a:off x="73522" y="3606513"/>
          <a:ext cx="707408" cy="707408"/>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E2FC8095-6BDB-9F40-BB21-349889006BB7}" type="datetimeFigureOut">
              <a:rPr lang="en-US" smtClean="0"/>
              <a:t>6/1/2015</a:t>
            </a:fld>
            <a:endParaRPr lang="en-US" dirty="0"/>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DE26AD13-D004-1445-9E63-3B6C41337386}" type="slidenum">
              <a:rPr lang="en-US" smtClean="0"/>
              <a:t>‹#›</a:t>
            </a:fld>
            <a:endParaRPr lang="en-US" dirty="0"/>
          </a:p>
        </p:txBody>
      </p:sp>
    </p:spTree>
    <p:extLst>
      <p:ext uri="{BB962C8B-B14F-4D97-AF65-F5344CB8AC3E}">
        <p14:creationId xmlns:p14="http://schemas.microsoft.com/office/powerpoint/2010/main" val="26157931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7B99AD55-E328-7146-A435-B568D6D7CF5B}" type="datetimeFigureOut">
              <a:rPr lang="en-US" smtClean="0"/>
              <a:t>6/1/2015</a:t>
            </a:fld>
            <a:endParaRPr lang="en-US" dirty="0"/>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05B9014F-4199-EC4C-9171-D44565A2543F}" type="slidenum">
              <a:rPr lang="en-US" smtClean="0"/>
              <a:t>‹#›</a:t>
            </a:fld>
            <a:endParaRPr lang="en-US" dirty="0"/>
          </a:p>
        </p:txBody>
      </p:sp>
    </p:spTree>
    <p:extLst>
      <p:ext uri="{BB962C8B-B14F-4D97-AF65-F5344CB8AC3E}">
        <p14:creationId xmlns:p14="http://schemas.microsoft.com/office/powerpoint/2010/main" val="95213515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mentalhealthcommission.ca/Francai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statcan.gc.ca/daily-quotidien/130910/dq130910a-fra.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tatcan.gc.ca/daily-quotidien/130910/dq130910a-fra.ht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B9014F-4199-EC4C-9171-D44565A2543F}" type="slidenum">
              <a:rPr lang="en-US" smtClean="0"/>
              <a:t>1</a:t>
            </a:fld>
            <a:endParaRPr lang="en-US" dirty="0"/>
          </a:p>
        </p:txBody>
      </p:sp>
    </p:spTree>
    <p:extLst>
      <p:ext uri="{BB962C8B-B14F-4D97-AF65-F5344CB8AC3E}">
        <p14:creationId xmlns:p14="http://schemas.microsoft.com/office/powerpoint/2010/main" val="2088623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Les proches aidants constituent un groupe très diversifié, mais ils sont nombreux et leur contribution est précieuse!</a:t>
            </a:r>
          </a:p>
          <a:p>
            <a:r>
              <a:rPr lang="fr-CA" dirty="0" smtClean="0"/>
              <a:t>Les choses se sont améliorées, mais il y a encore un long chemin à parcourir (vous pouvez vous inspirer de l’introduction des </a:t>
            </a:r>
            <a:r>
              <a:rPr lang="fr-CA" i="1" dirty="0" smtClean="0"/>
              <a:t>Directives</a:t>
            </a:r>
            <a:r>
              <a:rPr lang="fr-CA" dirty="0" smtClean="0"/>
              <a:t> si elle peut vous être utile).</a:t>
            </a:r>
          </a:p>
          <a:p>
            <a:r>
              <a:rPr lang="fr-CA" dirty="0" smtClean="0"/>
              <a:t>L’expérience des proches aidants dépend de nombreux facteurs, dont les suivants :</a:t>
            </a:r>
          </a:p>
          <a:p>
            <a:pPr marL="0" lvl="1"/>
            <a:r>
              <a:rPr lang="fr-CA" dirty="0"/>
              <a:t>-leur expérience antérieure et leur expérience courante de la personne dont ils s’occupent </a:t>
            </a:r>
          </a:p>
          <a:p>
            <a:pPr marL="0" lvl="1"/>
            <a:r>
              <a:rPr lang="fr-CA" dirty="0" smtClean="0"/>
              <a:t>-leur </a:t>
            </a:r>
            <a:r>
              <a:rPr lang="fr-CA" dirty="0"/>
              <a:t>âge, leur état de santé, l’endroit où ils vivent</a:t>
            </a:r>
          </a:p>
          <a:p>
            <a:pPr marL="0" lvl="1"/>
            <a:r>
              <a:rPr lang="fr-CA" dirty="0" smtClean="0"/>
              <a:t>-leur </a:t>
            </a:r>
            <a:r>
              <a:rPr lang="fr-CA" dirty="0"/>
              <a:t>situation d’emploi</a:t>
            </a:r>
          </a:p>
          <a:p>
            <a:pPr marL="0" lvl="1"/>
            <a:r>
              <a:rPr lang="fr-CA" dirty="0" smtClean="0"/>
              <a:t>-leur </a:t>
            </a:r>
            <a:r>
              <a:rPr lang="fr-CA" dirty="0"/>
              <a:t>sexe</a:t>
            </a:r>
          </a:p>
          <a:p>
            <a:pPr marL="0" lvl="1"/>
            <a:r>
              <a:rPr lang="fr-CA" dirty="0" smtClean="0"/>
              <a:t>-leur culture, leur ethnicit</a:t>
            </a:r>
            <a:r>
              <a:rPr lang="fr-CA" dirty="0"/>
              <a:t>é</a:t>
            </a:r>
          </a:p>
          <a:p>
            <a:pPr marL="0" lvl="1"/>
            <a:r>
              <a:rPr lang="fr-CA" dirty="0" smtClean="0"/>
              <a:t>-leur </a:t>
            </a:r>
            <a:r>
              <a:rPr lang="fr-CA" dirty="0"/>
              <a:t>langue</a:t>
            </a:r>
          </a:p>
        </p:txBody>
      </p:sp>
      <p:sp>
        <p:nvSpPr>
          <p:cNvPr id="4" name="Slide Number Placeholder 3"/>
          <p:cNvSpPr>
            <a:spLocks noGrp="1"/>
          </p:cNvSpPr>
          <p:nvPr>
            <p:ph type="sldNum" sz="quarter" idx="10"/>
          </p:nvPr>
        </p:nvSpPr>
        <p:spPr/>
        <p:txBody>
          <a:bodyPr/>
          <a:lstStyle/>
          <a:p>
            <a:fld id="{05B9014F-4199-EC4C-9171-D44565A2543F}" type="slidenum">
              <a:rPr lang="fr-CA" smtClean="0"/>
              <a:t>10</a:t>
            </a:fld>
            <a:endParaRPr lang="fr-CA" dirty="0"/>
          </a:p>
        </p:txBody>
      </p:sp>
    </p:spTree>
    <p:extLst>
      <p:ext uri="{BB962C8B-B14F-4D97-AF65-F5344CB8AC3E}">
        <p14:creationId xmlns:p14="http://schemas.microsoft.com/office/powerpoint/2010/main" val="2427152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Les aidants ont généralement besoin  : </a:t>
            </a:r>
          </a:p>
          <a:p>
            <a:r>
              <a:rPr lang="fr-CA" dirty="0"/>
              <a:t>&gt; </a:t>
            </a:r>
            <a:r>
              <a:rPr lang="fr-CA" dirty="0" smtClean="0"/>
              <a:t> de </a:t>
            </a:r>
            <a:r>
              <a:rPr lang="fr-CA" dirty="0"/>
              <a:t>savoir que leur proche reçoit des soins adéquats et a accès à des services et à des programmes d’aide qui maximisent sa qualité de vie possible;</a:t>
            </a:r>
            <a:endParaRPr lang="en-US" dirty="0"/>
          </a:p>
          <a:p>
            <a:r>
              <a:rPr lang="fr-CA" dirty="0"/>
              <a:t>&gt; de voir leurs relations et leur rôle d’aidant reconnus par les pourvoyeurs de services de santé mentale et d’être intégrés de manière significative à l’évaluation et à la planification des traitements;</a:t>
            </a:r>
            <a:endParaRPr lang="en-US" dirty="0"/>
          </a:p>
          <a:p>
            <a:r>
              <a:rPr lang="fr-CA" dirty="0"/>
              <a:t>&gt; de recevoir de l’information et du soutien en temps opportun de la part de pourvoyeurs de services de santé mentale bien renseignés, entre autres pour améliorer leurs </a:t>
            </a:r>
            <a:r>
              <a:rPr lang="fr-CA" dirty="0" smtClean="0"/>
              <a:t>capacités </a:t>
            </a:r>
            <a:r>
              <a:rPr lang="fr-CA" dirty="0"/>
              <a:t>d’adaptation afin d’être en mesure de dispenser efficacement des soins à leur proche;</a:t>
            </a:r>
            <a:endParaRPr lang="en-US" dirty="0"/>
          </a:p>
          <a:p>
            <a:r>
              <a:rPr lang="fr-CA" dirty="0"/>
              <a:t>&gt; de voir reconnus leurs besoins personnels au-delà du rôle d’aidant et de disposer d’un soutien leur permettant de protéger leur propre état de santé et leur bien-être émotionnel.</a:t>
            </a:r>
            <a:endParaRPr lang="en-US" dirty="0"/>
          </a:p>
          <a:p>
            <a:endParaRPr lang="en-US" dirty="0"/>
          </a:p>
        </p:txBody>
      </p:sp>
      <p:sp>
        <p:nvSpPr>
          <p:cNvPr id="4" name="Slide Number Placeholder 3"/>
          <p:cNvSpPr>
            <a:spLocks noGrp="1"/>
          </p:cNvSpPr>
          <p:nvPr>
            <p:ph type="sldNum" sz="quarter" idx="10"/>
          </p:nvPr>
        </p:nvSpPr>
        <p:spPr/>
        <p:txBody>
          <a:bodyPr/>
          <a:lstStyle/>
          <a:p>
            <a:fld id="{05B9014F-4199-EC4C-9171-D44565A2543F}" type="slidenum">
              <a:rPr lang="fr-CA" smtClean="0"/>
              <a:t>11</a:t>
            </a:fld>
            <a:endParaRPr lang="fr-CA" dirty="0"/>
          </a:p>
        </p:txBody>
      </p:sp>
    </p:spTree>
    <p:extLst>
      <p:ext uri="{BB962C8B-B14F-4D97-AF65-F5344CB8AC3E}">
        <p14:creationId xmlns:p14="http://schemas.microsoft.com/office/powerpoint/2010/main" val="1844650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B9014F-4199-EC4C-9171-D44565A2543F}" type="slidenum">
              <a:rPr lang="en-US" smtClean="0"/>
              <a:t>12</a:t>
            </a:fld>
            <a:endParaRPr lang="en-US" dirty="0"/>
          </a:p>
        </p:txBody>
      </p:sp>
    </p:spTree>
    <p:extLst>
      <p:ext uri="{BB962C8B-B14F-4D97-AF65-F5344CB8AC3E}">
        <p14:creationId xmlns:p14="http://schemas.microsoft.com/office/powerpoint/2010/main" val="681682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Les données présentées montrent clairement que les proches aidants constituent une partie importante de notre population.</a:t>
            </a:r>
          </a:p>
          <a:p>
            <a:r>
              <a:rPr lang="fr-CA" dirty="0" smtClean="0"/>
              <a:t>Les </a:t>
            </a:r>
            <a:r>
              <a:rPr lang="fr-CA" i="1" dirty="0" smtClean="0"/>
              <a:t>Directives </a:t>
            </a:r>
            <a:r>
              <a:rPr lang="fr-CA" dirty="0" smtClean="0"/>
              <a:t>visent à guider les planificateurs des systèmes de santé, les respon</a:t>
            </a:r>
            <a:r>
              <a:rPr lang="fr-CA" dirty="0"/>
              <a:t>s</a:t>
            </a:r>
            <a:r>
              <a:rPr lang="fr-CA" dirty="0" smtClean="0"/>
              <a:t>ables des orientations politiques et les pourvoyeurs de services à planifier, à mettre en œuvre et à évaluer des services de santé mentale qui reconnaissent les besoins uniques des proches aidants</a:t>
            </a:r>
            <a:r>
              <a:rPr lang="fr-CA" dirty="0"/>
              <a:t> </a:t>
            </a:r>
            <a:r>
              <a:rPr lang="fr-CA" dirty="0" smtClean="0"/>
              <a:t>et s’emploient à les satisfaire. Des aidants </a:t>
            </a:r>
            <a:r>
              <a:rPr lang="fr-CA" dirty="0"/>
              <a:t>bien soutenus </a:t>
            </a:r>
            <a:r>
              <a:rPr lang="fr-CA" dirty="0" smtClean="0"/>
              <a:t>sont en mesure d’offrir de meilleurs soins et un meilleur appui  à leur proche dans son cheminement </a:t>
            </a:r>
            <a:r>
              <a:rPr lang="fr-CA" dirty="0"/>
              <a:t>vers le </a:t>
            </a:r>
            <a:r>
              <a:rPr lang="fr-CA" dirty="0" smtClean="0"/>
              <a:t>rétablissement, permettent au système de réaliser des économies et rehaussent les avantages de la fourniture de soins.</a:t>
            </a:r>
            <a:endParaRPr lang="fr-CA" dirty="0"/>
          </a:p>
        </p:txBody>
      </p:sp>
      <p:sp>
        <p:nvSpPr>
          <p:cNvPr id="4" name="Slide Number Placeholder 3"/>
          <p:cNvSpPr>
            <a:spLocks noGrp="1"/>
          </p:cNvSpPr>
          <p:nvPr>
            <p:ph type="sldNum" sz="quarter" idx="10"/>
          </p:nvPr>
        </p:nvSpPr>
        <p:spPr/>
        <p:txBody>
          <a:bodyPr/>
          <a:lstStyle/>
          <a:p>
            <a:fld id="{05B9014F-4199-EC4C-9171-D44565A2543F}" type="slidenum">
              <a:rPr lang="en-US" smtClean="0"/>
              <a:t>13</a:t>
            </a:fld>
            <a:endParaRPr lang="en-US" dirty="0"/>
          </a:p>
        </p:txBody>
      </p:sp>
    </p:spTree>
    <p:extLst>
      <p:ext uri="{BB962C8B-B14F-4D97-AF65-F5344CB8AC3E}">
        <p14:creationId xmlns:p14="http://schemas.microsoft.com/office/powerpoint/2010/main" val="3314474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La production des </a:t>
            </a:r>
            <a:r>
              <a:rPr lang="fr-CA" i="1" dirty="0" smtClean="0"/>
              <a:t>Directives</a:t>
            </a:r>
            <a:r>
              <a:rPr lang="fr-CA" dirty="0" smtClean="0"/>
              <a:t> a été supervisée par un comité directeur composé de </a:t>
            </a:r>
            <a:r>
              <a:rPr lang="fr-CA" dirty="0"/>
              <a:t>membres </a:t>
            </a:r>
            <a:r>
              <a:rPr lang="fr-CA" dirty="0" smtClean="0"/>
              <a:t>du Comité </a:t>
            </a:r>
            <a:r>
              <a:rPr lang="fr-CA" dirty="0"/>
              <a:t>consultatif sur les aidants membres de la famille de la Commission </a:t>
            </a:r>
            <a:r>
              <a:rPr lang="fr-CA" dirty="0" smtClean="0"/>
              <a:t>de la santé mentale, de représentants d’autres parties prenantes et de membres du personnel de la Commission. </a:t>
            </a:r>
          </a:p>
          <a:p>
            <a:r>
              <a:rPr lang="fr-CA" dirty="0" smtClean="0"/>
              <a:t>En juin et en juillet 2012, des groupes de discussion ont été organisés dans six grandes villes d’un bout à l’autre du Canada (Victoria, Calgary, Thunder Bay, Toronto, Fredericton et Québec) et ils ont réuni des proches aidants, des adultes vivant avec la maladie mentale, des pourvoyeurs de services et des représentants d’organismes sans but lucratif du domaine da la santé mentale. </a:t>
            </a:r>
          </a:p>
          <a:p>
            <a:r>
              <a:rPr lang="fr-CA" dirty="0" smtClean="0"/>
              <a:t>Les participants ont discuté de leurs propres expériences de proches aidants et ont commenté une version préliminaire des </a:t>
            </a:r>
            <a:r>
              <a:rPr lang="fr-CA" i="1" dirty="0" smtClean="0"/>
              <a:t>Directives</a:t>
            </a:r>
            <a:r>
              <a:rPr lang="fr-CA" dirty="0" smtClean="0"/>
              <a:t>; leurs commentaires et certains de leurs propos ont été intégrés aux </a:t>
            </a:r>
            <a:r>
              <a:rPr lang="fr-CA" i="1" dirty="0" smtClean="0"/>
              <a:t>Directives</a:t>
            </a:r>
            <a:r>
              <a:rPr lang="fr-CA" dirty="0" smtClean="0"/>
              <a:t>. Une analyse documentaire a également porté sur des revues scientifiques, la littérature grise et des documents de politique au Canada, ainsi que sur la littérature en provenance d’Australie, de Nouvelle-Zélande, du Royaume-Uni et des États-Unis; des exemples nationaux et internationaux pertinents ont été intégrés aux </a:t>
            </a:r>
            <a:r>
              <a:rPr lang="fr-CA" i="1" dirty="0" smtClean="0"/>
              <a:t>Directives.</a:t>
            </a:r>
            <a:endParaRPr lang="fr-CA" i="1" dirty="0"/>
          </a:p>
        </p:txBody>
      </p:sp>
      <p:sp>
        <p:nvSpPr>
          <p:cNvPr id="4" name="Slide Number Placeholder 3"/>
          <p:cNvSpPr>
            <a:spLocks noGrp="1"/>
          </p:cNvSpPr>
          <p:nvPr>
            <p:ph type="sldNum" sz="quarter" idx="10"/>
          </p:nvPr>
        </p:nvSpPr>
        <p:spPr/>
        <p:txBody>
          <a:bodyPr/>
          <a:lstStyle/>
          <a:p>
            <a:fld id="{05B9014F-4199-EC4C-9171-D44565A2543F}" type="slidenum">
              <a:rPr lang="en-US" smtClean="0"/>
              <a:t>14</a:t>
            </a:fld>
            <a:endParaRPr lang="en-US" dirty="0"/>
          </a:p>
        </p:txBody>
      </p:sp>
    </p:spTree>
    <p:extLst>
      <p:ext uri="{BB962C8B-B14F-4D97-AF65-F5344CB8AC3E}">
        <p14:creationId xmlns:p14="http://schemas.microsoft.com/office/powerpoint/2010/main" val="2421293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Ces </a:t>
            </a:r>
            <a:r>
              <a:rPr lang="fr-CA" i="1" dirty="0" smtClean="0"/>
              <a:t>Directives pancanadiennes en faveur d’un système de prestation de services pour les proches aidants d’adultes ayant une maladie mentale </a:t>
            </a:r>
            <a:r>
              <a:rPr lang="fr-CA" dirty="0" smtClean="0"/>
              <a:t>présentent un système de soins exhaustif fondé </a:t>
            </a:r>
            <a:r>
              <a:rPr lang="fr-CA" dirty="0"/>
              <a:t>sur des principes et </a:t>
            </a:r>
            <a:r>
              <a:rPr lang="fr-CA" dirty="0" smtClean="0"/>
              <a:t>éclairé </a:t>
            </a:r>
            <a:r>
              <a:rPr lang="fr-CA" dirty="0"/>
              <a:t>par des données </a:t>
            </a:r>
            <a:r>
              <a:rPr lang="fr-CA" dirty="0" smtClean="0"/>
              <a:t>probantes qui soutient les </a:t>
            </a:r>
            <a:r>
              <a:rPr lang="fr-CA" dirty="0"/>
              <a:t>proches aidants afin qu’ils puissent offrir les meilleurs soins possibles à un adulte atteint de maladie mentale sans compromettre leur propre </a:t>
            </a:r>
            <a:r>
              <a:rPr lang="fr-CA" dirty="0" smtClean="0"/>
              <a:t>bien-être.</a:t>
            </a:r>
          </a:p>
          <a:p>
            <a:endParaRPr lang="fr-CA" dirty="0" smtClean="0"/>
          </a:p>
          <a:p>
            <a:r>
              <a:rPr lang="fr-CA" dirty="0" smtClean="0"/>
              <a:t>Portée : </a:t>
            </a:r>
          </a:p>
          <a:p>
            <a:r>
              <a:rPr lang="fr-CA" dirty="0" smtClean="0"/>
              <a:t>Même si les recommandations sont applicables aux aidants qui prodiguent des soins à quiconque a une maladie mentale, elles se concentrent sur les aidants qui s’occupent d’adultes; des enjeux propres aux aînés ou aux enfants sont examinés dans d’autres documents qu’on peut trouver sur le site </a:t>
            </a:r>
            <a:r>
              <a:rPr lang="fr-CA" dirty="0" smtClean="0">
                <a:hlinkClick r:id="rId3"/>
              </a:rPr>
              <a:t>http</a:t>
            </a:r>
            <a:r>
              <a:rPr lang="fr-CA" dirty="0">
                <a:hlinkClick r:id="rId3"/>
              </a:rPr>
              <a:t>://</a:t>
            </a:r>
            <a:r>
              <a:rPr lang="fr-CA" dirty="0" smtClean="0">
                <a:hlinkClick r:id="rId3"/>
              </a:rPr>
              <a:t>www.mentalhealthcommission.ca/Francais</a:t>
            </a:r>
            <a:r>
              <a:rPr lang="fr-CA" dirty="0" smtClean="0"/>
              <a:t>.</a:t>
            </a:r>
          </a:p>
          <a:p>
            <a:endParaRPr lang="fr-CA" dirty="0" smtClean="0"/>
          </a:p>
          <a:p>
            <a:r>
              <a:rPr lang="fr-CA" dirty="0" smtClean="0"/>
              <a:t>Les Directives n’abordent pas non plus d’enjeux propres aux aidants qui s’occupent d’adultes ayant une lésion </a:t>
            </a:r>
            <a:r>
              <a:rPr lang="fr-CA" dirty="0"/>
              <a:t>cérébrale </a:t>
            </a:r>
            <a:r>
              <a:rPr lang="fr-CA" dirty="0" smtClean="0"/>
              <a:t>acquise ou aux prises </a:t>
            </a:r>
            <a:r>
              <a:rPr lang="fr-CA" dirty="0"/>
              <a:t>avec des </a:t>
            </a:r>
            <a:r>
              <a:rPr lang="fr-CA" dirty="0" smtClean="0"/>
              <a:t>dépendances, mais un grand nombre des recommandations seront peut-être pertinentes pour eux.</a:t>
            </a:r>
            <a:endParaRPr lang="fr-CA" dirty="0"/>
          </a:p>
        </p:txBody>
      </p:sp>
      <p:sp>
        <p:nvSpPr>
          <p:cNvPr id="4" name="Slide Number Placeholder 3"/>
          <p:cNvSpPr>
            <a:spLocks noGrp="1"/>
          </p:cNvSpPr>
          <p:nvPr>
            <p:ph type="sldNum" sz="quarter" idx="10"/>
          </p:nvPr>
        </p:nvSpPr>
        <p:spPr/>
        <p:txBody>
          <a:bodyPr/>
          <a:lstStyle/>
          <a:p>
            <a:fld id="{05B9014F-4199-EC4C-9171-D44565A2543F}" type="slidenum">
              <a:rPr lang="en-US" smtClean="0"/>
              <a:t>15</a:t>
            </a:fld>
            <a:endParaRPr lang="en-US" dirty="0"/>
          </a:p>
        </p:txBody>
      </p:sp>
    </p:spTree>
    <p:extLst>
      <p:ext uri="{BB962C8B-B14F-4D97-AF65-F5344CB8AC3E}">
        <p14:creationId xmlns:p14="http://schemas.microsoft.com/office/powerpoint/2010/main" val="3193518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B9014F-4199-EC4C-9171-D44565A2543F}" type="slidenum">
              <a:rPr lang="en-US" smtClean="0"/>
              <a:t>16</a:t>
            </a:fld>
            <a:endParaRPr lang="en-US" dirty="0"/>
          </a:p>
        </p:txBody>
      </p:sp>
    </p:spTree>
    <p:extLst>
      <p:ext uri="{BB962C8B-B14F-4D97-AF65-F5344CB8AC3E}">
        <p14:creationId xmlns:p14="http://schemas.microsoft.com/office/powerpoint/2010/main" val="232750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Si vous avez l’impression que tous ces éléments sont déjà des acquis pour les membres de votre auditoire, profitez de l’occasion pour mettre leurs points forts en lumière. </a:t>
            </a:r>
            <a:endParaRPr lang="fr-CA" dirty="0"/>
          </a:p>
        </p:txBody>
      </p:sp>
      <p:sp>
        <p:nvSpPr>
          <p:cNvPr id="4" name="Slide Number Placeholder 3"/>
          <p:cNvSpPr>
            <a:spLocks noGrp="1"/>
          </p:cNvSpPr>
          <p:nvPr>
            <p:ph type="sldNum" sz="quarter" idx="10"/>
          </p:nvPr>
        </p:nvSpPr>
        <p:spPr/>
        <p:txBody>
          <a:bodyPr/>
          <a:lstStyle/>
          <a:p>
            <a:fld id="{05B9014F-4199-EC4C-9171-D44565A2543F}" type="slidenum">
              <a:rPr lang="en-US" smtClean="0"/>
              <a:t>17</a:t>
            </a:fld>
            <a:endParaRPr lang="en-US" dirty="0"/>
          </a:p>
        </p:txBody>
      </p:sp>
    </p:spTree>
    <p:extLst>
      <p:ext uri="{BB962C8B-B14F-4D97-AF65-F5344CB8AC3E}">
        <p14:creationId xmlns:p14="http://schemas.microsoft.com/office/powerpoint/2010/main" val="643048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Selon les personnes qui composent l’auditoire, vous pourrez supprimer les éléments qui ne sont pas pertinents pour leur travail ou ajouter d’autres points inspirés des recommandations des </a:t>
            </a:r>
            <a:r>
              <a:rPr lang="fr-CA" i="1" dirty="0" smtClean="0"/>
              <a:t>Directives</a:t>
            </a:r>
            <a:r>
              <a:rPr lang="fr-CA" dirty="0" smtClean="0"/>
              <a:t> qui revêtent de la pertinence.</a:t>
            </a:r>
            <a:endParaRPr lang="fr-CA" dirty="0"/>
          </a:p>
        </p:txBody>
      </p:sp>
      <p:sp>
        <p:nvSpPr>
          <p:cNvPr id="4" name="Slide Number Placeholder 3"/>
          <p:cNvSpPr>
            <a:spLocks noGrp="1"/>
          </p:cNvSpPr>
          <p:nvPr>
            <p:ph type="sldNum" sz="quarter" idx="10"/>
          </p:nvPr>
        </p:nvSpPr>
        <p:spPr/>
        <p:txBody>
          <a:bodyPr/>
          <a:lstStyle/>
          <a:p>
            <a:fld id="{05B9014F-4199-EC4C-9171-D44565A2543F}" type="slidenum">
              <a:rPr lang="en-US" smtClean="0"/>
              <a:t>18</a:t>
            </a:fld>
            <a:endParaRPr lang="en-US" dirty="0"/>
          </a:p>
        </p:txBody>
      </p:sp>
    </p:spTree>
    <p:extLst>
      <p:ext uri="{BB962C8B-B14F-4D97-AF65-F5344CB8AC3E}">
        <p14:creationId xmlns:p14="http://schemas.microsoft.com/office/powerpoint/2010/main" val="2431581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Voici quelques questions que vous pourrez envisager de poser aux participants. Les questions devraient être choisies en fonction des résultats que vous attendez de la réunion. Revoyez le guide de planification qui pourra vous aider à préciser vos objectifs.</a:t>
            </a:r>
          </a:p>
          <a:p>
            <a:r>
              <a:rPr lang="fr-CA" dirty="0" smtClean="0"/>
              <a:t>Vous pouvez intégrer ici différents outils comme la pluie d’idées, le diagramme cognitif ou la puce-o-cratie. Le moment se prêterait également bien pour examiner les études de cas ensemble. </a:t>
            </a:r>
          </a:p>
          <a:p>
            <a:endParaRPr lang="fr-CA" dirty="0" smtClean="0"/>
          </a:p>
          <a:p>
            <a:r>
              <a:rPr lang="fr-CA" dirty="0" smtClean="0"/>
              <a:t>Questions que vous pouvez envisager de poser :</a:t>
            </a:r>
          </a:p>
          <a:p>
            <a:r>
              <a:rPr lang="fr-CA" dirty="0" smtClean="0"/>
              <a:t>De quelle façon vos politiques actuelles correspondent-elles aux </a:t>
            </a:r>
            <a:r>
              <a:rPr lang="fr-CA" i="1" dirty="0" smtClean="0"/>
              <a:t>Directives</a:t>
            </a:r>
            <a:r>
              <a:rPr lang="fr-CA" dirty="0" smtClean="0"/>
              <a:t>?</a:t>
            </a:r>
          </a:p>
          <a:p>
            <a:r>
              <a:rPr lang="fr-CA" dirty="0" smtClean="0"/>
              <a:t>Quels sont vos points forts lorsqu’il s’agit de soutenir les proches aidants? Où voyez-vous qu’il y a place à l’amélioration? </a:t>
            </a:r>
          </a:p>
          <a:p>
            <a:r>
              <a:rPr lang="fr-CA" dirty="0" smtClean="0"/>
              <a:t>D’après les documents qui vous ont été distribués, quelles recommandations voyez-vous votre organisation mettre en œuvre? (séance de remue-méninges sur la forme que ça pourrait prendre)</a:t>
            </a:r>
            <a:endParaRPr lang="fr-CA" dirty="0"/>
          </a:p>
        </p:txBody>
      </p:sp>
      <p:sp>
        <p:nvSpPr>
          <p:cNvPr id="4" name="Slide Number Placeholder 3"/>
          <p:cNvSpPr>
            <a:spLocks noGrp="1"/>
          </p:cNvSpPr>
          <p:nvPr>
            <p:ph type="sldNum" sz="quarter" idx="10"/>
          </p:nvPr>
        </p:nvSpPr>
        <p:spPr/>
        <p:txBody>
          <a:bodyPr/>
          <a:lstStyle/>
          <a:p>
            <a:fld id="{05B9014F-4199-EC4C-9171-D44565A2543F}" type="slidenum">
              <a:rPr lang="fr-CA" smtClean="0"/>
              <a:t>19</a:t>
            </a:fld>
            <a:endParaRPr lang="fr-CA" dirty="0"/>
          </a:p>
        </p:txBody>
      </p:sp>
    </p:spTree>
    <p:extLst>
      <p:ext uri="{BB962C8B-B14F-4D97-AF65-F5344CB8AC3E}">
        <p14:creationId xmlns:p14="http://schemas.microsoft.com/office/powerpoint/2010/main" val="841933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-Souhaitez la bienvenue aux participants</a:t>
            </a:r>
          </a:p>
          <a:p>
            <a:r>
              <a:rPr lang="fr-CA" dirty="0" smtClean="0"/>
              <a:t>-Présentez-vous brièvement et expliquez en quelques mots l’objet de l’exposé</a:t>
            </a:r>
            <a:r>
              <a:rPr lang="fr-CA" baseline="0" dirty="0" smtClean="0"/>
              <a:t>.</a:t>
            </a:r>
            <a:endParaRPr lang="fr-CA" dirty="0" smtClean="0"/>
          </a:p>
          <a:p>
            <a:pPr>
              <a:buFontTx/>
              <a:buChar char="-"/>
            </a:pPr>
            <a:r>
              <a:rPr lang="fr-CA" dirty="0" smtClean="0"/>
              <a:t>Cela ne devrait pas prendre plus de 2 ou 3 minutes</a:t>
            </a:r>
            <a:r>
              <a:rPr lang="fr-CA" baseline="0" dirty="0" smtClean="0"/>
              <a:t>.</a:t>
            </a:r>
          </a:p>
        </p:txBody>
      </p:sp>
      <p:sp>
        <p:nvSpPr>
          <p:cNvPr id="4" name="Slide Number Placeholder 3"/>
          <p:cNvSpPr>
            <a:spLocks noGrp="1"/>
          </p:cNvSpPr>
          <p:nvPr>
            <p:ph type="sldNum" sz="quarter" idx="10"/>
          </p:nvPr>
        </p:nvSpPr>
        <p:spPr/>
        <p:txBody>
          <a:bodyPr/>
          <a:lstStyle/>
          <a:p>
            <a:fld id="{05B9014F-4199-EC4C-9171-D44565A2543F}" type="slidenum">
              <a:rPr lang="fr-CA" smtClean="0"/>
              <a:t>2</a:t>
            </a:fld>
            <a:endParaRPr lang="fr-CA" dirty="0"/>
          </a:p>
        </p:txBody>
      </p:sp>
    </p:spTree>
    <p:extLst>
      <p:ext uri="{BB962C8B-B14F-4D97-AF65-F5344CB8AC3E}">
        <p14:creationId xmlns:p14="http://schemas.microsoft.com/office/powerpoint/2010/main" val="1659626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Résumez ce qui s’est dit pendant la discussion. </a:t>
            </a:r>
          </a:p>
          <a:p>
            <a:r>
              <a:rPr lang="fr-CA" dirty="0" smtClean="0"/>
              <a:t>Aidez le groupe à déterminer ce qu’il souhaite comme prochaines étapes. Dressez un plan. </a:t>
            </a:r>
            <a:endParaRPr lang="fr-CA" dirty="0"/>
          </a:p>
        </p:txBody>
      </p:sp>
      <p:sp>
        <p:nvSpPr>
          <p:cNvPr id="4" name="Slide Number Placeholder 3"/>
          <p:cNvSpPr>
            <a:spLocks noGrp="1"/>
          </p:cNvSpPr>
          <p:nvPr>
            <p:ph type="sldNum" sz="quarter" idx="10"/>
          </p:nvPr>
        </p:nvSpPr>
        <p:spPr/>
        <p:txBody>
          <a:bodyPr/>
          <a:lstStyle/>
          <a:p>
            <a:fld id="{05B9014F-4199-EC4C-9171-D44565A2543F}" type="slidenum">
              <a:rPr lang="fr-CA" smtClean="0"/>
              <a:t>20</a:t>
            </a:fld>
            <a:endParaRPr lang="fr-CA" dirty="0"/>
          </a:p>
        </p:txBody>
      </p:sp>
    </p:spTree>
    <p:extLst>
      <p:ext uri="{BB962C8B-B14F-4D97-AF65-F5344CB8AC3E}">
        <p14:creationId xmlns:p14="http://schemas.microsoft.com/office/powerpoint/2010/main" val="158412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B9014F-4199-EC4C-9171-D44565A2543F}" type="slidenum">
              <a:rPr lang="en-US" smtClean="0"/>
              <a:t>21</a:t>
            </a:fld>
            <a:endParaRPr lang="en-US" dirty="0"/>
          </a:p>
        </p:txBody>
      </p:sp>
    </p:spTree>
    <p:extLst>
      <p:ext uri="{BB962C8B-B14F-4D97-AF65-F5344CB8AC3E}">
        <p14:creationId xmlns:p14="http://schemas.microsoft.com/office/powerpoint/2010/main" val="912335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B9014F-4199-EC4C-9171-D44565A2543F}" type="slidenum">
              <a:rPr lang="en-US" smtClean="0"/>
              <a:t>22</a:t>
            </a:fld>
            <a:endParaRPr lang="en-US" dirty="0"/>
          </a:p>
        </p:txBody>
      </p:sp>
    </p:spTree>
    <p:extLst>
      <p:ext uri="{BB962C8B-B14F-4D97-AF65-F5344CB8AC3E}">
        <p14:creationId xmlns:p14="http://schemas.microsoft.com/office/powerpoint/2010/main" val="2114432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B9014F-4199-EC4C-9171-D44565A2543F}" type="slidenum">
              <a:rPr lang="en-US" smtClean="0"/>
              <a:t>23</a:t>
            </a:fld>
            <a:endParaRPr lang="en-US" dirty="0"/>
          </a:p>
        </p:txBody>
      </p:sp>
    </p:spTree>
    <p:extLst>
      <p:ext uri="{BB962C8B-B14F-4D97-AF65-F5344CB8AC3E}">
        <p14:creationId xmlns:p14="http://schemas.microsoft.com/office/powerpoint/2010/main" val="119927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Pour comprendre la genèse des </a:t>
            </a:r>
            <a:r>
              <a:rPr lang="fr-CA" i="1" dirty="0" smtClean="0"/>
              <a:t>Directives</a:t>
            </a:r>
            <a:r>
              <a:rPr lang="fr-CA" dirty="0" smtClean="0"/>
              <a:t>, nous allons faire un bref retour en arrière pour examiner la </a:t>
            </a:r>
            <a:r>
              <a:rPr lang="fr-CA" i="1" dirty="0" smtClean="0"/>
              <a:t>Stratégie en matière de santé mentale pour le Canada </a:t>
            </a:r>
            <a:r>
              <a:rPr lang="fr-CA" dirty="0" smtClean="0"/>
              <a:t>qui a été publiée en mai 2012 et qui offre des recommandations pour améliorer la santé mentale et le bien-être partout au Canada. </a:t>
            </a:r>
          </a:p>
          <a:p>
            <a:r>
              <a:rPr lang="fr-CA" dirty="0" smtClean="0"/>
              <a:t>La </a:t>
            </a:r>
            <a:r>
              <a:rPr lang="fr-CA" i="1" dirty="0" smtClean="0"/>
              <a:t>Stratégie</a:t>
            </a:r>
            <a:r>
              <a:rPr lang="fr-CA" dirty="0" smtClean="0"/>
              <a:t> a été conçue pour établir des priorités communes et tabler sur des initiatives fédérales et provinciales/territoriales. </a:t>
            </a:r>
          </a:p>
          <a:p>
            <a:r>
              <a:rPr lang="fr-CA" dirty="0" smtClean="0"/>
              <a:t>Quelle différence une </a:t>
            </a:r>
            <a:r>
              <a:rPr lang="fr-CA" i="1" dirty="0" smtClean="0"/>
              <a:t>Stratégie</a:t>
            </a:r>
            <a:r>
              <a:rPr lang="fr-CA" dirty="0" smtClean="0"/>
              <a:t> fait-elle?</a:t>
            </a:r>
          </a:p>
          <a:p>
            <a:pPr marL="174245" indent="-174245">
              <a:buFont typeface="Arial"/>
              <a:buChar char="•"/>
            </a:pPr>
            <a:r>
              <a:rPr lang="fr-CA" dirty="0" smtClean="0"/>
              <a:t>Elle relève le profil des enjeux de la santé mentale</a:t>
            </a:r>
          </a:p>
          <a:p>
            <a:pPr marL="174245" indent="-174245">
              <a:buFont typeface="Arial"/>
              <a:buChar char="•"/>
            </a:pPr>
            <a:r>
              <a:rPr lang="fr-CA" dirty="0" smtClean="0"/>
              <a:t>Elle encourage la discussion </a:t>
            </a:r>
            <a:r>
              <a:rPr lang="fr-CA" dirty="0"/>
              <a:t>p</a:t>
            </a:r>
            <a:r>
              <a:rPr lang="fr-CA" dirty="0" smtClean="0"/>
              <a:t>ublique et contribue à réduire la stigmatisation</a:t>
            </a:r>
          </a:p>
          <a:p>
            <a:pPr marL="174245" indent="-174245">
              <a:buFont typeface="Arial"/>
              <a:buChar char="•"/>
            </a:pPr>
            <a:r>
              <a:rPr lang="fr-CA" dirty="0" smtClean="0"/>
              <a:t>Elle tient lieu de plan d’action pour le changement, place la transformation du changement et des mesures concrètes à l’ordre du jour de tous les intéressés</a:t>
            </a:r>
          </a:p>
          <a:p>
            <a:pPr marL="174245" indent="-174245">
              <a:buFont typeface="Arial"/>
              <a:buChar char="•"/>
            </a:pPr>
            <a:r>
              <a:rPr lang="fr-CA" dirty="0" smtClean="0"/>
              <a:t>Elle montre que chacun peut jouer un rôle. </a:t>
            </a:r>
            <a:endParaRPr lang="fr-CA" dirty="0"/>
          </a:p>
        </p:txBody>
      </p:sp>
      <p:sp>
        <p:nvSpPr>
          <p:cNvPr id="4" name="Slide Number Placeholder 3"/>
          <p:cNvSpPr>
            <a:spLocks noGrp="1"/>
          </p:cNvSpPr>
          <p:nvPr>
            <p:ph type="sldNum" sz="quarter" idx="10"/>
          </p:nvPr>
        </p:nvSpPr>
        <p:spPr/>
        <p:txBody>
          <a:bodyPr/>
          <a:lstStyle/>
          <a:p>
            <a:fld id="{05B9014F-4199-EC4C-9171-D44565A2543F}" type="slidenum">
              <a:rPr lang="en-US" smtClean="0"/>
              <a:t>24</a:t>
            </a:fld>
            <a:endParaRPr lang="en-US" dirty="0"/>
          </a:p>
        </p:txBody>
      </p:sp>
    </p:spTree>
    <p:extLst>
      <p:ext uri="{BB962C8B-B14F-4D97-AF65-F5344CB8AC3E}">
        <p14:creationId xmlns:p14="http://schemas.microsoft.com/office/powerpoint/2010/main" val="2397913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484" y="4445095"/>
            <a:ext cx="5563870" cy="4189095"/>
          </a:xfrm>
        </p:spPr>
        <p:txBody>
          <a:bodyPr/>
          <a:lstStyle/>
          <a:p>
            <a:r>
              <a:rPr lang="fr-CA" dirty="0" smtClean="0"/>
              <a:t>Ces orientations stratégiques ne sont pas placées par ordre de priorité, mais ce n’est pas par hasard que la Commission a commencé à mettre l’accent sur la promotion de la santé mentale et la prévention des maladies mentales partout où c’est possible, à tous les stades de la vie.</a:t>
            </a:r>
          </a:p>
          <a:p>
            <a:r>
              <a:rPr lang="fr-CA" dirty="0" smtClean="0"/>
              <a:t>En plus des 6 orientations stratégiques, il y a :</a:t>
            </a:r>
          </a:p>
          <a:p>
            <a:pPr marL="174245" indent="-174245">
              <a:buFont typeface="Arial"/>
              <a:buChar char="•"/>
            </a:pPr>
            <a:r>
              <a:rPr lang="fr-CA" dirty="0" smtClean="0"/>
              <a:t>27 priorités et 109 recommandations d’action </a:t>
            </a:r>
            <a:endParaRPr lang="fr-CA" dirty="0"/>
          </a:p>
          <a:p>
            <a:pPr marL="174245" indent="-174245">
              <a:buFont typeface="Arial"/>
              <a:buChar char="•"/>
            </a:pPr>
            <a:r>
              <a:rPr lang="fr-CA" dirty="0" smtClean="0"/>
              <a:t>Des exemples de pratiques prometteuses qui ont un rapport avec les initiatives de la Commission </a:t>
            </a:r>
          </a:p>
          <a:p>
            <a:pPr marL="174245" indent="-174245">
              <a:buFont typeface="Arial"/>
              <a:buChar char="•"/>
            </a:pPr>
            <a:r>
              <a:rPr lang="fr-CA" dirty="0" smtClean="0"/>
              <a:t>Des propositions relatives au financement et une première série d’indicateurs</a:t>
            </a:r>
            <a:endParaRPr lang="fr-CA" dirty="0"/>
          </a:p>
        </p:txBody>
      </p:sp>
      <p:sp>
        <p:nvSpPr>
          <p:cNvPr id="4" name="Slide Number Placeholder 3"/>
          <p:cNvSpPr>
            <a:spLocks noGrp="1"/>
          </p:cNvSpPr>
          <p:nvPr>
            <p:ph type="sldNum" sz="quarter" idx="10"/>
          </p:nvPr>
        </p:nvSpPr>
        <p:spPr/>
        <p:txBody>
          <a:bodyPr/>
          <a:lstStyle/>
          <a:p>
            <a:fld id="{05B9014F-4199-EC4C-9171-D44565A2543F}" type="slidenum">
              <a:rPr lang="en-US" smtClean="0"/>
              <a:t>25</a:t>
            </a:fld>
            <a:endParaRPr lang="en-US" dirty="0"/>
          </a:p>
        </p:txBody>
      </p:sp>
    </p:spTree>
    <p:extLst>
      <p:ext uri="{BB962C8B-B14F-4D97-AF65-F5344CB8AC3E}">
        <p14:creationId xmlns:p14="http://schemas.microsoft.com/office/powerpoint/2010/main" val="3596326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Plusieurs recommandations de la </a:t>
            </a:r>
            <a:r>
              <a:rPr lang="fr-CA" i="1" dirty="0" smtClean="0"/>
              <a:t>Stratégie</a:t>
            </a:r>
            <a:r>
              <a:rPr lang="fr-CA" dirty="0" smtClean="0"/>
              <a:t> concernent directement le rôle des proches aidants et </a:t>
            </a:r>
            <a:r>
              <a:rPr lang="fr-CA" dirty="0"/>
              <a:t>d</a:t>
            </a:r>
            <a:r>
              <a:rPr lang="fr-CA" dirty="0" smtClean="0"/>
              <a:t>es membres de la famille des personnes aux prises avec des troubles mentaux ou des maladies mentales.</a:t>
            </a:r>
          </a:p>
          <a:p>
            <a:r>
              <a:rPr lang="fr-CA" dirty="0" smtClean="0"/>
              <a:t>Tout au long du document, les proches aidants sont reconnus comme des participants importants du processus de rétablissement des personnes qu’ils aident et des champions exemplaires de la fourniture de soins. Mais il reste encore à trouver un équilibre entre l’inclusion des aidants dans la planification et la fourniture de soins et </a:t>
            </a:r>
            <a:r>
              <a:rPr lang="fr-CA" dirty="0"/>
              <a:t>l</a:t>
            </a:r>
            <a:r>
              <a:rPr lang="fr-CA" dirty="0" smtClean="0"/>
              <a:t>e respect de la vie privée des personnes qui demandent des services. La </a:t>
            </a:r>
            <a:r>
              <a:rPr lang="fr-CA" i="1" dirty="0" smtClean="0"/>
              <a:t>Stratégie</a:t>
            </a:r>
            <a:r>
              <a:rPr lang="fr-CA" dirty="0" smtClean="0"/>
              <a:t> recommande également que les proches aidants jouent des rôles plus actifs dans la gouvernance, l’agrément, la surveillance et dans les travaux des organismes consultatifs à l’intérieur du système des soins, compte tenu de leur expérience et de la perspective qu’ils sont en mesure d’apporter. </a:t>
            </a:r>
          </a:p>
          <a:p>
            <a:r>
              <a:rPr lang="fr-CA" dirty="0" smtClean="0"/>
              <a:t>Finalement, la </a:t>
            </a:r>
            <a:r>
              <a:rPr lang="fr-CA" i="1" dirty="0" smtClean="0"/>
              <a:t>Stratégie</a:t>
            </a:r>
            <a:r>
              <a:rPr lang="fr-CA" dirty="0" smtClean="0"/>
              <a:t> préconise un soutien rehaussé pour aider les familles à dispenser des soins sans négliger leurs propres besoins, et notamment un accès accru aux services de répit et des politiques du milieu de travail plus souples. Ces recommandations ont été à l’origine des travaux  consacrés aux </a:t>
            </a:r>
            <a:r>
              <a:rPr lang="fr-CA" i="1" dirty="0" smtClean="0"/>
              <a:t>Directives</a:t>
            </a:r>
            <a:r>
              <a:rPr lang="fr-CA" dirty="0" smtClean="0"/>
              <a:t>. </a:t>
            </a:r>
            <a:endParaRPr lang="fr-CA" dirty="0"/>
          </a:p>
        </p:txBody>
      </p:sp>
      <p:sp>
        <p:nvSpPr>
          <p:cNvPr id="4" name="Slide Number Placeholder 3"/>
          <p:cNvSpPr>
            <a:spLocks noGrp="1"/>
          </p:cNvSpPr>
          <p:nvPr>
            <p:ph type="sldNum" sz="quarter" idx="10"/>
          </p:nvPr>
        </p:nvSpPr>
        <p:spPr/>
        <p:txBody>
          <a:bodyPr/>
          <a:lstStyle/>
          <a:p>
            <a:fld id="{05B9014F-4199-EC4C-9171-D44565A2543F}" type="slidenum">
              <a:rPr lang="en-US" smtClean="0"/>
              <a:t>26</a:t>
            </a:fld>
            <a:endParaRPr lang="en-US" dirty="0"/>
          </a:p>
        </p:txBody>
      </p:sp>
    </p:spTree>
    <p:extLst>
      <p:ext uri="{BB962C8B-B14F-4D97-AF65-F5344CB8AC3E}">
        <p14:creationId xmlns:p14="http://schemas.microsoft.com/office/powerpoint/2010/main" val="7451599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758825"/>
            <a:ext cx="4652962" cy="3490913"/>
          </a:xfrm>
        </p:spPr>
      </p:sp>
      <p:sp>
        <p:nvSpPr>
          <p:cNvPr id="3" name="Notes Placeholder 2"/>
          <p:cNvSpPr>
            <a:spLocks noGrp="1"/>
          </p:cNvSpPr>
          <p:nvPr>
            <p:ph type="body" idx="1"/>
          </p:nvPr>
        </p:nvSpPr>
        <p:spPr/>
        <p:txBody>
          <a:bodyPr/>
          <a:lstStyle/>
          <a:p>
            <a:r>
              <a:rPr lang="fr-CA" dirty="0"/>
              <a:t>On voit </a:t>
            </a:r>
            <a:r>
              <a:rPr lang="fr-CA" dirty="0" smtClean="0"/>
              <a:t>ici les principes et les valeurs au niveau individuel et au niveau des systèmes </a:t>
            </a:r>
            <a:r>
              <a:rPr lang="fr-CA" dirty="0"/>
              <a:t>qui </a:t>
            </a:r>
            <a:r>
              <a:rPr lang="fr-CA" dirty="0" smtClean="0"/>
              <a:t>sous-tendent les politiques et les systèmes valorisant </a:t>
            </a:r>
            <a:r>
              <a:rPr lang="fr-CA" dirty="0"/>
              <a:t>la fourniture de </a:t>
            </a:r>
            <a:r>
              <a:rPr lang="fr-CA" dirty="0" smtClean="0"/>
              <a:t>soins et qui devraient les orienter.</a:t>
            </a:r>
            <a:endParaRPr lang="fr-CA" dirty="0"/>
          </a:p>
          <a:p>
            <a:r>
              <a:rPr lang="fr-CA" dirty="0"/>
              <a:t>L’une des premières recommandations des Directives </a:t>
            </a:r>
            <a:r>
              <a:rPr lang="fr-CA" dirty="0" smtClean="0"/>
              <a:t>est de concevoir des politiques et des programmes qui englobent ces valeurs. Des outils comme le cadre de référence analytique des politiques pour les proches aidants peuvent se révéler utiles pour les planificateurs qui veulent adopter une démarche reposant sur des valeurs. Le cadre de référence analytique a été conçu comme un outil essentiel pour évaluer les politiques et les programmes qui ont des répercussions sur les proches aidants d’adultes.</a:t>
            </a:r>
            <a:endParaRPr lang="fr-CA" dirty="0"/>
          </a:p>
          <a:p>
            <a:r>
              <a:rPr lang="fr-CA" dirty="0"/>
              <a:t>Les principes et valeurs </a:t>
            </a:r>
            <a:r>
              <a:rPr lang="fr-CA" dirty="0" smtClean="0"/>
              <a:t>qu’on voit dans </a:t>
            </a:r>
            <a:r>
              <a:rPr lang="fr-CA" dirty="0"/>
              <a:t>cette diapositive s’inspirent de la littérature et d’entrevues auprès de personnes-ressources de premier plan menées par la Commission, notamment la mobilisation des familles dans le processus de rétablissement, le respect et la dignité, le choix, les besoins des proches aidants, etc. </a:t>
            </a:r>
            <a:r>
              <a:rPr lang="fr-CA" dirty="0" smtClean="0"/>
              <a:t>Vous trouverez plus de renseignements à ce sujet aux pages 12 et 13 des </a:t>
            </a:r>
            <a:r>
              <a:rPr lang="fr-CA" i="1" dirty="0" smtClean="0"/>
              <a:t>Directives</a:t>
            </a:r>
            <a:r>
              <a:rPr lang="fr-CA" dirty="0"/>
              <a:t>.</a:t>
            </a:r>
          </a:p>
        </p:txBody>
      </p:sp>
      <p:sp>
        <p:nvSpPr>
          <p:cNvPr id="4" name="Slide Number Placeholder 3"/>
          <p:cNvSpPr>
            <a:spLocks noGrp="1"/>
          </p:cNvSpPr>
          <p:nvPr>
            <p:ph type="sldNum" sz="quarter" idx="10"/>
          </p:nvPr>
        </p:nvSpPr>
        <p:spPr/>
        <p:txBody>
          <a:bodyPr/>
          <a:lstStyle/>
          <a:p>
            <a:fld id="{05B9014F-4199-EC4C-9171-D44565A2543F}" type="slidenum">
              <a:rPr lang="en-US" smtClean="0"/>
              <a:t>27</a:t>
            </a:fld>
            <a:endParaRPr lang="en-US" dirty="0"/>
          </a:p>
        </p:txBody>
      </p:sp>
    </p:spTree>
    <p:extLst>
      <p:ext uri="{BB962C8B-B14F-4D97-AF65-F5344CB8AC3E}">
        <p14:creationId xmlns:p14="http://schemas.microsoft.com/office/powerpoint/2010/main" val="2156791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Cette diapo donne aux participants un aperçu de ce à quoi ils peuvent s’attendre pendant la réunion. Si vous comptez ajouter un ou des points de discussion, c’est le moment de l’indiquer.</a:t>
            </a:r>
          </a:p>
        </p:txBody>
      </p:sp>
      <p:sp>
        <p:nvSpPr>
          <p:cNvPr id="4" name="Slide Number Placeholder 3"/>
          <p:cNvSpPr>
            <a:spLocks noGrp="1"/>
          </p:cNvSpPr>
          <p:nvPr>
            <p:ph type="sldNum" sz="quarter" idx="10"/>
          </p:nvPr>
        </p:nvSpPr>
        <p:spPr/>
        <p:txBody>
          <a:bodyPr/>
          <a:lstStyle/>
          <a:p>
            <a:fld id="{05B9014F-4199-EC4C-9171-D44565A2543F}" type="slidenum">
              <a:rPr lang="fr-CA" smtClean="0"/>
              <a:t>3</a:t>
            </a:fld>
            <a:endParaRPr lang="fr-CA" dirty="0"/>
          </a:p>
        </p:txBody>
      </p:sp>
    </p:spTree>
    <p:extLst>
      <p:ext uri="{BB962C8B-B14F-4D97-AF65-F5344CB8AC3E}">
        <p14:creationId xmlns:p14="http://schemas.microsoft.com/office/powerpoint/2010/main" val="1828292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B9014F-4199-EC4C-9171-D44565A2543F}" type="slidenum">
              <a:rPr lang="en-US" smtClean="0"/>
              <a:t>4</a:t>
            </a:fld>
            <a:endParaRPr lang="en-US" dirty="0"/>
          </a:p>
        </p:txBody>
      </p:sp>
    </p:spTree>
    <p:extLst>
      <p:ext uri="{BB962C8B-B14F-4D97-AF65-F5344CB8AC3E}">
        <p14:creationId xmlns:p14="http://schemas.microsoft.com/office/powerpoint/2010/main" val="3414194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spcBef>
                <a:spcPct val="30000"/>
              </a:spcBef>
              <a:spcAft>
                <a:spcPct val="0"/>
              </a:spcAft>
              <a:defRPr/>
            </a:pPr>
            <a:r>
              <a:rPr lang="fr-CA" baseline="0" dirty="0" smtClean="0"/>
              <a:t> </a:t>
            </a:r>
            <a:r>
              <a:rPr lang="fr-CA" dirty="0" smtClean="0"/>
              <a:t>1.</a:t>
            </a:r>
            <a:r>
              <a:rPr lang="fr-CA" baseline="0" dirty="0" smtClean="0"/>
              <a:t> </a:t>
            </a:r>
            <a:r>
              <a:rPr lang="fr-CA" dirty="0" smtClean="0"/>
              <a:t>Quel est le pourcentage d’adultes canadiens qui dispensent des soins à un membre de leur famille, à un ami ou à un voisin ayant une maladie mentale</a:t>
            </a:r>
            <a:r>
              <a:rPr lang="fr-CA" baseline="0" dirty="0" smtClean="0"/>
              <a:t>? </a:t>
            </a:r>
          </a:p>
          <a:p>
            <a:r>
              <a:rPr lang="fr-CA" baseline="0" dirty="0" smtClean="0"/>
              <a:t>a) 0,5</a:t>
            </a:r>
            <a:r>
              <a:rPr lang="fr-CA" dirty="0" smtClean="0"/>
              <a:t> </a:t>
            </a:r>
            <a:r>
              <a:rPr lang="fr-CA" baseline="0" dirty="0" smtClean="0"/>
              <a:t>%	 	b) 1,6</a:t>
            </a:r>
            <a:r>
              <a:rPr lang="fr-CA" dirty="0" smtClean="0"/>
              <a:t> </a:t>
            </a:r>
            <a:r>
              <a:rPr lang="fr-CA" baseline="0" dirty="0" smtClean="0"/>
              <a:t>%		c) 4,8</a:t>
            </a:r>
            <a:r>
              <a:rPr lang="fr-CA" dirty="0" smtClean="0"/>
              <a:t> </a:t>
            </a:r>
            <a:r>
              <a:rPr lang="fr-CA" baseline="0" dirty="0" smtClean="0"/>
              <a:t>%</a:t>
            </a:r>
          </a:p>
          <a:p>
            <a:endParaRPr lang="fr-CA" b="1" dirty="0" smtClean="0"/>
          </a:p>
          <a:p>
            <a:r>
              <a:rPr lang="fr-CA" b="1" dirty="0" smtClean="0"/>
              <a:t>DEMANDEZ :</a:t>
            </a:r>
            <a:r>
              <a:rPr lang="fr-CA" b="1" baseline="0" dirty="0" smtClean="0"/>
              <a:t> </a:t>
            </a:r>
            <a:r>
              <a:rPr lang="fr-CA" dirty="0" smtClean="0"/>
              <a:t>D’après-vous, quelle est la bonne réponse? (Puis révélez la bonne réponse en cliquant sur la souris) </a:t>
            </a:r>
            <a:endParaRPr lang="fr-CA" baseline="0" dirty="0" smtClean="0"/>
          </a:p>
          <a:p>
            <a:endParaRPr lang="fr-CA" dirty="0" smtClean="0"/>
          </a:p>
          <a:p>
            <a:r>
              <a:rPr lang="fr-CA" dirty="0" smtClean="0"/>
              <a:t>Environ </a:t>
            </a:r>
            <a:r>
              <a:rPr lang="fr-CA" baseline="0" dirty="0" smtClean="0"/>
              <a:t>1,6 % des Canadiens et des Canadiennes – près</a:t>
            </a:r>
            <a:r>
              <a:rPr lang="fr-CA" dirty="0" smtClean="0"/>
              <a:t> de 600 000 personnes – dispensent des soins à des personnes ayant une maladie mentale, </a:t>
            </a:r>
            <a:r>
              <a:rPr lang="fr-CA" baseline="0" dirty="0" smtClean="0"/>
              <a:t>de sorte que la maladie mentale vient au quatrième rang des raisons pour lesquelles les </a:t>
            </a:r>
            <a:r>
              <a:rPr lang="fr-CA" dirty="0" smtClean="0"/>
              <a:t>aidants s’occupent d’un proche au </a:t>
            </a:r>
            <a:r>
              <a:rPr lang="fr-CA" baseline="0" dirty="0" smtClean="0"/>
              <a:t>Canada. (Statistique Canada 2012)</a:t>
            </a:r>
            <a:endParaRPr lang="fr-CA" dirty="0" smtClean="0"/>
          </a:p>
        </p:txBody>
      </p:sp>
      <p:sp>
        <p:nvSpPr>
          <p:cNvPr id="4" name="Slide Number Placeholder 3"/>
          <p:cNvSpPr>
            <a:spLocks noGrp="1"/>
          </p:cNvSpPr>
          <p:nvPr>
            <p:ph type="sldNum" sz="quarter" idx="10"/>
          </p:nvPr>
        </p:nvSpPr>
        <p:spPr/>
        <p:txBody>
          <a:bodyPr/>
          <a:lstStyle/>
          <a:p>
            <a:fld id="{05B9014F-4199-EC4C-9171-D44565A2543F}" type="slidenum">
              <a:rPr lang="en-US" smtClean="0"/>
              <a:t>5</a:t>
            </a:fld>
            <a:endParaRPr lang="en-US" dirty="0"/>
          </a:p>
        </p:txBody>
      </p:sp>
    </p:spTree>
    <p:extLst>
      <p:ext uri="{BB962C8B-B14F-4D97-AF65-F5344CB8AC3E}">
        <p14:creationId xmlns:p14="http://schemas.microsoft.com/office/powerpoint/2010/main" val="4285165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aseline="0" dirty="0" smtClean="0"/>
              <a:t>(Santé Canada, 2002 et</a:t>
            </a:r>
            <a:r>
              <a:rPr lang="fr-CA" dirty="0" smtClean="0"/>
              <a:t> </a:t>
            </a:r>
            <a:r>
              <a:rPr lang="fr-CA" baseline="0" dirty="0" smtClean="0"/>
              <a:t>Statistique Canada, 2013)</a:t>
            </a:r>
          </a:p>
          <a:p>
            <a:r>
              <a:rPr lang="fr-CA" baseline="0" dirty="0" smtClean="0"/>
              <a:t>Ces données proviennent d’une enquête </a:t>
            </a:r>
            <a:r>
              <a:rPr lang="fr-CA" dirty="0" smtClean="0"/>
              <a:t>menée par </a:t>
            </a:r>
            <a:r>
              <a:rPr lang="fr-CA" baseline="0" dirty="0" smtClean="0"/>
              <a:t>Statistique Canada en 2012 et s’appliquent</a:t>
            </a:r>
            <a:r>
              <a:rPr lang="fr-CA" dirty="0" smtClean="0"/>
              <a:t> à toutes les catégories d’aidants en général. Le rapport montre que 8,1 millions de Canadiens et de Canadiennes dispensent des soins à un proche qui a une maladie chronique ou une incapacité. Parmi les personnes sondées, environ </a:t>
            </a:r>
            <a:r>
              <a:rPr lang="fr-CA" baseline="0" dirty="0" smtClean="0"/>
              <a:t>45 % avaient dispensé des soins pendant</a:t>
            </a:r>
            <a:r>
              <a:rPr lang="fr-CA" dirty="0" smtClean="0"/>
              <a:t> plus de quatre ans</a:t>
            </a:r>
            <a:r>
              <a:rPr lang="fr-CA" baseline="0" dirty="0" smtClean="0"/>
              <a:t>, 60 % devaient jongler avec les exigences du travail et les exigences de la fourniture de soins, 27 % avaient perdu un revenu et chez</a:t>
            </a:r>
            <a:r>
              <a:rPr lang="fr-CA" dirty="0" smtClean="0"/>
              <a:t> </a:t>
            </a:r>
            <a:r>
              <a:rPr lang="fr-CA" baseline="0" dirty="0" smtClean="0"/>
              <a:t>55 %, la fourniture de soins était une cause d’inquiétude, d’anxiété ou de fatigue. </a:t>
            </a:r>
          </a:p>
          <a:p>
            <a:r>
              <a:rPr lang="fr-CA" baseline="0" dirty="0" smtClean="0"/>
              <a:t>**Ces</a:t>
            </a:r>
            <a:r>
              <a:rPr lang="fr-CA" dirty="0" smtClean="0"/>
              <a:t> données se veulent une indication de l’expérience que vivent les aidants  au Canada. Vous pouvez vous contenter de présenter les données, les développer ou donnez votre interprétation de ce qu’elles signifient pour les proches aidants. Pour en savoir plus</a:t>
            </a:r>
            <a:r>
              <a:rPr lang="fr-CA" baseline="0" dirty="0" smtClean="0"/>
              <a:t> </a:t>
            </a:r>
            <a:r>
              <a:rPr lang="fr-CA" dirty="0"/>
              <a:t>: </a:t>
            </a:r>
            <a:r>
              <a:rPr lang="fr-CA" dirty="0">
                <a:hlinkClick r:id="rId3"/>
              </a:rPr>
              <a:t>http://</a:t>
            </a:r>
            <a:r>
              <a:rPr lang="fr-CA" dirty="0" smtClean="0">
                <a:hlinkClick r:id="rId3"/>
              </a:rPr>
              <a:t>www.statcan.gc.ca/daily-quotidien/130910/dq130910a-fra.htm</a:t>
            </a:r>
            <a:r>
              <a:rPr lang="fr-CA" dirty="0" smtClean="0"/>
              <a:t> .</a:t>
            </a:r>
            <a:r>
              <a:rPr lang="fr-CA" baseline="0" dirty="0" smtClean="0"/>
              <a:t>**</a:t>
            </a:r>
          </a:p>
        </p:txBody>
      </p:sp>
      <p:sp>
        <p:nvSpPr>
          <p:cNvPr id="4" name="Slide Number Placeholder 3"/>
          <p:cNvSpPr>
            <a:spLocks noGrp="1"/>
          </p:cNvSpPr>
          <p:nvPr>
            <p:ph type="sldNum" sz="quarter" idx="10"/>
          </p:nvPr>
        </p:nvSpPr>
        <p:spPr/>
        <p:txBody>
          <a:bodyPr/>
          <a:lstStyle/>
          <a:p>
            <a:fld id="{05B9014F-4199-EC4C-9171-D44565A2543F}" type="slidenum">
              <a:rPr lang="fr-CA" smtClean="0"/>
              <a:t>6</a:t>
            </a:fld>
            <a:endParaRPr lang="fr-CA" dirty="0"/>
          </a:p>
        </p:txBody>
      </p:sp>
    </p:spTree>
    <p:extLst>
      <p:ext uri="{BB962C8B-B14F-4D97-AF65-F5344CB8AC3E}">
        <p14:creationId xmlns:p14="http://schemas.microsoft.com/office/powerpoint/2010/main" val="2141237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(Santé </a:t>
            </a:r>
            <a:r>
              <a:rPr lang="fr-CA" dirty="0"/>
              <a:t>Canada, 2002 et Statistique Canada, 2013)</a:t>
            </a:r>
          </a:p>
          <a:p>
            <a:r>
              <a:rPr lang="fr-CA" dirty="0"/>
              <a:t>Ces données proviennent d’une enquête menée par Statistique Canada en 2012 et s’appliquent à toutes les catégories d’aidants en général. Le rapport montre que 8,1 millions de Canadiens et de Canadiennes dispensent des soins à un proche qui a une maladie chronique ou une incapacité. Parmi les personnes sondées, environ 45 % avaient dispensé des soins pendant plus de quatre ans, 60 % devaient jongler avec les exigences du travail et les exigences de la fourniture de soins, 27 % avaient perdu un revenu et chez 55 %, la fourniture de soins était une cause d’inquiétude, d’anxiété ou de fatigue. </a:t>
            </a:r>
          </a:p>
          <a:p>
            <a:r>
              <a:rPr lang="fr-CA" dirty="0"/>
              <a:t>**Ces </a:t>
            </a:r>
            <a:r>
              <a:rPr lang="fr-CA" dirty="0" smtClean="0"/>
              <a:t>données se veulent une indication de l’expérience que vivent les aidants au </a:t>
            </a:r>
            <a:r>
              <a:rPr lang="fr-CA" dirty="0"/>
              <a:t>Canada. Vous pouvez vous contenter de présenter les données, les développer ou donnez votre interprétation de ce qu’elles signifient pour les proches aidants. Pour en savoir plus : </a:t>
            </a:r>
            <a:r>
              <a:rPr lang="fr-CA" dirty="0">
                <a:hlinkClick r:id="rId3"/>
              </a:rPr>
              <a:t>http://www.statcan.gc.ca/daily-quotidien/130910/dq130910a-fra.htm</a:t>
            </a:r>
            <a:r>
              <a:rPr lang="fr-CA" dirty="0"/>
              <a:t> .**</a:t>
            </a:r>
          </a:p>
        </p:txBody>
      </p:sp>
      <p:sp>
        <p:nvSpPr>
          <p:cNvPr id="4" name="Slide Number Placeholder 3"/>
          <p:cNvSpPr>
            <a:spLocks noGrp="1"/>
          </p:cNvSpPr>
          <p:nvPr>
            <p:ph type="sldNum" sz="quarter" idx="10"/>
          </p:nvPr>
        </p:nvSpPr>
        <p:spPr/>
        <p:txBody>
          <a:bodyPr/>
          <a:lstStyle/>
          <a:p>
            <a:fld id="{05B9014F-4199-EC4C-9171-D44565A2543F}" type="slidenum">
              <a:rPr lang="en-US" smtClean="0"/>
              <a:t>7</a:t>
            </a:fld>
            <a:endParaRPr lang="en-US" dirty="0"/>
          </a:p>
        </p:txBody>
      </p:sp>
    </p:spTree>
    <p:extLst>
      <p:ext uri="{BB962C8B-B14F-4D97-AF65-F5344CB8AC3E}">
        <p14:creationId xmlns:p14="http://schemas.microsoft.com/office/powerpoint/2010/main" val="2258496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B9014F-4199-EC4C-9171-D44565A2543F}" type="slidenum">
              <a:rPr lang="en-US" smtClean="0"/>
              <a:t>8</a:t>
            </a:fld>
            <a:endParaRPr lang="en-US" dirty="0"/>
          </a:p>
        </p:txBody>
      </p:sp>
    </p:spTree>
    <p:extLst>
      <p:ext uri="{BB962C8B-B14F-4D97-AF65-F5344CB8AC3E}">
        <p14:creationId xmlns:p14="http://schemas.microsoft.com/office/powerpoint/2010/main" val="2249517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Selon des estimations de 1999, la contribution des proches aidants, y compris de ceux qui s’occupent d’une personne ayant une maladie mentale, représentait une valeur de 5 milliards de dollars par année, ce qui pourrait représenter jusqu’à 12,3 milliards de dollars par année aujourd’hui (2008).</a:t>
            </a:r>
            <a:endParaRPr lang="fr-CA" dirty="0"/>
          </a:p>
        </p:txBody>
      </p:sp>
      <p:sp>
        <p:nvSpPr>
          <p:cNvPr id="4" name="Slide Number Placeholder 3"/>
          <p:cNvSpPr>
            <a:spLocks noGrp="1"/>
          </p:cNvSpPr>
          <p:nvPr>
            <p:ph type="sldNum" sz="quarter" idx="10"/>
          </p:nvPr>
        </p:nvSpPr>
        <p:spPr/>
        <p:txBody>
          <a:bodyPr/>
          <a:lstStyle/>
          <a:p>
            <a:fld id="{05B9014F-4199-EC4C-9171-D44565A2543F}" type="slidenum">
              <a:rPr lang="en-US" smtClean="0"/>
              <a:t>9</a:t>
            </a:fld>
            <a:endParaRPr lang="en-US" dirty="0"/>
          </a:p>
        </p:txBody>
      </p:sp>
    </p:spTree>
    <p:extLst>
      <p:ext uri="{BB962C8B-B14F-4D97-AF65-F5344CB8AC3E}">
        <p14:creationId xmlns:p14="http://schemas.microsoft.com/office/powerpoint/2010/main" val="222099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782435"/>
            <a:ext cx="6158271" cy="1470025"/>
          </a:xfrm>
        </p:spPr>
        <p:txBody>
          <a:bodyPr anchor="b">
            <a:normAutofit/>
          </a:bodyPr>
          <a:lstStyle>
            <a:lvl1pPr>
              <a:defRPr sz="3600" baseline="0">
                <a:solidFill>
                  <a:schemeClr val="tx2">
                    <a:lumMod val="95000"/>
                  </a:schemeClr>
                </a:solidFill>
              </a:defRPr>
            </a:lvl1pPr>
          </a:lstStyle>
          <a:p>
            <a:r>
              <a:rPr lang="en-US" dirty="0" smtClean="0"/>
              <a:t>Click to edit Master title style</a:t>
            </a:r>
            <a:endParaRPr lang="en-US" dirty="0"/>
          </a:p>
        </p:txBody>
      </p:sp>
      <p:sp>
        <p:nvSpPr>
          <p:cNvPr id="7" name="Rectangle 6"/>
          <p:cNvSpPr/>
          <p:nvPr userDrawn="1"/>
        </p:nvSpPr>
        <p:spPr>
          <a:xfrm>
            <a:off x="0" y="0"/>
            <a:ext cx="9144000" cy="142762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91056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95501374-5986-4D5C-9950-CA56DEF781A1}" type="datetime1">
              <a:rPr lang="fr-CA" smtClean="0"/>
              <a:t>2015-06-01</a:t>
            </a:fld>
            <a:endParaRPr lang="en-US" dirty="0"/>
          </a:p>
        </p:txBody>
      </p:sp>
      <p:sp>
        <p:nvSpPr>
          <p:cNvPr id="5" name="Footer Placeholder 4"/>
          <p:cNvSpPr>
            <a:spLocks noGrp="1"/>
          </p:cNvSpPr>
          <p:nvPr>
            <p:ph type="ftr" sz="quarter" idx="11"/>
          </p:nvPr>
        </p:nvSpPr>
        <p:spPr/>
        <p:txBody>
          <a:bodyPr/>
          <a:lstStyle/>
          <a:p>
            <a:r>
              <a:rPr lang="fr-CA" dirty="0" smtClean="0"/>
              <a:t>Pour donner vie aux Directives  : Trousse de mobilisation</a:t>
            </a:r>
            <a:endParaRPr lang="en-US" dirty="0"/>
          </a:p>
        </p:txBody>
      </p:sp>
      <p:sp>
        <p:nvSpPr>
          <p:cNvPr id="6" name="Slide Number Placeholder 5"/>
          <p:cNvSpPr>
            <a:spLocks noGrp="1"/>
          </p:cNvSpPr>
          <p:nvPr>
            <p:ph type="sldNum" sz="quarter" idx="12"/>
          </p:nvPr>
        </p:nvSpPr>
        <p:spPr/>
        <p:txBody>
          <a:bodyPr/>
          <a:lstStyle/>
          <a:p>
            <a:fld id="{3CF1EA0B-F7AD-1547-937D-133775060B43}" type="slidenum">
              <a:rPr lang="en-US" smtClean="0"/>
              <a:t>‹#›</a:t>
            </a:fld>
            <a:endParaRPr lang="en-US" dirty="0"/>
          </a:p>
        </p:txBody>
      </p:sp>
    </p:spTree>
    <p:extLst>
      <p:ext uri="{BB962C8B-B14F-4D97-AF65-F5344CB8AC3E}">
        <p14:creationId xmlns:p14="http://schemas.microsoft.com/office/powerpoint/2010/main" val="42256620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31E21854-5A54-49B2-BDAD-F0C6AD73C03E}" type="datetime1">
              <a:rPr lang="fr-CA" smtClean="0"/>
              <a:t>2015-06-01</a:t>
            </a:fld>
            <a:endParaRPr lang="en-US" dirty="0"/>
          </a:p>
        </p:txBody>
      </p:sp>
      <p:sp>
        <p:nvSpPr>
          <p:cNvPr id="5" name="Footer Placeholder 4"/>
          <p:cNvSpPr>
            <a:spLocks noGrp="1"/>
          </p:cNvSpPr>
          <p:nvPr>
            <p:ph type="ftr" sz="quarter" idx="11"/>
          </p:nvPr>
        </p:nvSpPr>
        <p:spPr/>
        <p:txBody>
          <a:bodyPr/>
          <a:lstStyle/>
          <a:p>
            <a:r>
              <a:rPr lang="fr-CA" dirty="0" smtClean="0"/>
              <a:t>Pour donner vie aux Directives  : Trousse de mobilisation</a:t>
            </a:r>
            <a:endParaRPr lang="en-US" dirty="0"/>
          </a:p>
        </p:txBody>
      </p:sp>
      <p:sp>
        <p:nvSpPr>
          <p:cNvPr id="6" name="Slide Number Placeholder 5"/>
          <p:cNvSpPr>
            <a:spLocks noGrp="1"/>
          </p:cNvSpPr>
          <p:nvPr>
            <p:ph type="sldNum" sz="quarter" idx="12"/>
          </p:nvPr>
        </p:nvSpPr>
        <p:spPr/>
        <p:txBody>
          <a:bodyPr/>
          <a:lstStyle/>
          <a:p>
            <a:fld id="{3CF1EA0B-F7AD-1547-937D-133775060B43}" type="slidenum">
              <a:rPr lang="en-US" smtClean="0"/>
              <a:t>‹#›</a:t>
            </a:fld>
            <a:endParaRPr lang="en-US" dirty="0"/>
          </a:p>
        </p:txBody>
      </p:sp>
    </p:spTree>
    <p:extLst>
      <p:ext uri="{BB962C8B-B14F-4D97-AF65-F5344CB8AC3E}">
        <p14:creationId xmlns:p14="http://schemas.microsoft.com/office/powerpoint/2010/main" val="18754819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0" y="0"/>
            <a:ext cx="9144000" cy="99601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
            <a:ext cx="8229600" cy="996018"/>
          </a:xfrm>
        </p:spPr>
        <p:txBody>
          <a:bodyPr anchor="t">
            <a:normAutofit/>
          </a:bodyPr>
          <a:lstStyle>
            <a:lvl1pPr>
              <a:defRPr sz="2400">
                <a:solidFill>
                  <a:schemeClr val="bg2"/>
                </a:solidFill>
              </a:defRPr>
            </a:lvl1pPr>
          </a:lstStyle>
          <a:p>
            <a:r>
              <a:rPr lang="en-CA" dirty="0" smtClean="0"/>
              <a:t>Click to edit Master title style</a:t>
            </a:r>
            <a:endParaRPr lang="en-US" dirty="0"/>
          </a:p>
        </p:txBody>
      </p:sp>
      <p:sp>
        <p:nvSpPr>
          <p:cNvPr id="3" name="Content Placeholder 2"/>
          <p:cNvSpPr>
            <a:spLocks noGrp="1"/>
          </p:cNvSpPr>
          <p:nvPr>
            <p:ph idx="1"/>
          </p:nvPr>
        </p:nvSpPr>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Date Placeholder 3"/>
          <p:cNvSpPr>
            <a:spLocks noGrp="1"/>
          </p:cNvSpPr>
          <p:nvPr>
            <p:ph type="dt" sz="half" idx="10"/>
          </p:nvPr>
        </p:nvSpPr>
        <p:spPr/>
        <p:txBody>
          <a:bodyPr/>
          <a:lstStyle/>
          <a:p>
            <a:fld id="{7E8A0FDE-86C0-4AD1-8BF6-29975D86E70E}" type="datetime1">
              <a:rPr lang="fr-CA" smtClean="0"/>
              <a:t>2015-06-01</a:t>
            </a:fld>
            <a:endParaRPr lang="en-US" dirty="0"/>
          </a:p>
        </p:txBody>
      </p:sp>
      <p:sp>
        <p:nvSpPr>
          <p:cNvPr id="5" name="Footer Placeholder 4"/>
          <p:cNvSpPr>
            <a:spLocks noGrp="1"/>
          </p:cNvSpPr>
          <p:nvPr>
            <p:ph type="ftr" sz="quarter" idx="11"/>
          </p:nvPr>
        </p:nvSpPr>
        <p:spPr/>
        <p:txBody>
          <a:bodyPr/>
          <a:lstStyle/>
          <a:p>
            <a:r>
              <a:rPr lang="fr-CA" dirty="0" smtClean="0"/>
              <a:t>Pour donner vie aux Directives  : Trousse de mobilisation</a:t>
            </a:r>
            <a:endParaRPr lang="en-US" dirty="0"/>
          </a:p>
        </p:txBody>
      </p:sp>
      <p:sp>
        <p:nvSpPr>
          <p:cNvPr id="6" name="Slide Number Placeholder 5"/>
          <p:cNvSpPr>
            <a:spLocks noGrp="1"/>
          </p:cNvSpPr>
          <p:nvPr>
            <p:ph type="sldNum" sz="quarter" idx="12"/>
          </p:nvPr>
        </p:nvSpPr>
        <p:spPr/>
        <p:txBody>
          <a:bodyPr/>
          <a:lstStyle/>
          <a:p>
            <a:fld id="{3CF1EA0B-F7AD-1547-937D-133775060B43}" type="slidenum">
              <a:rPr lang="en-US" smtClean="0"/>
              <a:t>‹#›</a:t>
            </a:fld>
            <a:endParaRPr lang="en-US" dirty="0"/>
          </a:p>
        </p:txBody>
      </p:sp>
    </p:spTree>
    <p:extLst>
      <p:ext uri="{BB962C8B-B14F-4D97-AF65-F5344CB8AC3E}">
        <p14:creationId xmlns:p14="http://schemas.microsoft.com/office/powerpoint/2010/main" val="15325877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45524" y="783770"/>
            <a:ext cx="5005449" cy="5005449"/>
          </a:xfrm>
          <a:prstGeom prst="rect">
            <a:avLst/>
          </a:prstGeom>
        </p:spPr>
      </p:pic>
      <p:sp>
        <p:nvSpPr>
          <p:cNvPr id="2" name="Title 1"/>
          <p:cNvSpPr>
            <a:spLocks noGrp="1"/>
          </p:cNvSpPr>
          <p:nvPr>
            <p:ph type="title"/>
          </p:nvPr>
        </p:nvSpPr>
        <p:spPr>
          <a:xfrm>
            <a:off x="457200" y="3004656"/>
            <a:ext cx="5562600" cy="1789512"/>
          </a:xfrm>
        </p:spPr>
        <p:txBody>
          <a:bodyPr anchor="b">
            <a:normAutofit/>
          </a:bodyPr>
          <a:lstStyle>
            <a:lvl1pPr algn="l">
              <a:defRPr lang="en-US" sz="3600" dirty="0"/>
            </a:lvl1pPr>
          </a:lstStyle>
          <a:p>
            <a:r>
              <a:rPr lang="en-CA" dirty="0" smtClean="0"/>
              <a:t>Click to edit Master title style</a:t>
            </a:r>
            <a:endParaRPr lang="en-US" dirty="0"/>
          </a:p>
        </p:txBody>
      </p:sp>
      <p:sp>
        <p:nvSpPr>
          <p:cNvPr id="3" name="Text Placeholder 2"/>
          <p:cNvSpPr>
            <a:spLocks noGrp="1"/>
          </p:cNvSpPr>
          <p:nvPr>
            <p:ph type="body" idx="1"/>
          </p:nvPr>
        </p:nvSpPr>
        <p:spPr>
          <a:xfrm>
            <a:off x="457200" y="5151073"/>
            <a:ext cx="5562600" cy="886457"/>
          </a:xfrm>
        </p:spPr>
        <p:txBody>
          <a:bodyPr anchor="t">
            <a:normAutofit/>
          </a:bodyPr>
          <a:lstStyle>
            <a:lvl1pPr marL="0" indent="0">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dirty="0" smtClean="0"/>
              <a:t>Click to edit Master text styles</a:t>
            </a:r>
          </a:p>
        </p:txBody>
      </p:sp>
      <p:cxnSp>
        <p:nvCxnSpPr>
          <p:cNvPr id="8" name="Straight Connector 7"/>
          <p:cNvCxnSpPr/>
          <p:nvPr userDrawn="1"/>
        </p:nvCxnSpPr>
        <p:spPr>
          <a:xfrm>
            <a:off x="457200" y="4971791"/>
            <a:ext cx="82296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47578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57470"/>
            <a:ext cx="4038600" cy="4668693"/>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Content Placeholder 3"/>
          <p:cNvSpPr>
            <a:spLocks noGrp="1"/>
          </p:cNvSpPr>
          <p:nvPr>
            <p:ph sz="half" idx="2"/>
          </p:nvPr>
        </p:nvSpPr>
        <p:spPr>
          <a:xfrm>
            <a:off x="4648200" y="1457470"/>
            <a:ext cx="4038600" cy="4668693"/>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Date Placeholder 4"/>
          <p:cNvSpPr>
            <a:spLocks noGrp="1"/>
          </p:cNvSpPr>
          <p:nvPr>
            <p:ph type="dt" sz="half" idx="10"/>
          </p:nvPr>
        </p:nvSpPr>
        <p:spPr/>
        <p:txBody>
          <a:bodyPr/>
          <a:lstStyle/>
          <a:p>
            <a:fld id="{65C5C786-34B3-4EED-979B-7002928FCDE2}" type="datetime1">
              <a:rPr lang="fr-CA" smtClean="0"/>
              <a:t>2015-06-01</a:t>
            </a:fld>
            <a:endParaRPr lang="en-US" dirty="0"/>
          </a:p>
        </p:txBody>
      </p:sp>
      <p:sp>
        <p:nvSpPr>
          <p:cNvPr id="6" name="Footer Placeholder 5"/>
          <p:cNvSpPr>
            <a:spLocks noGrp="1"/>
          </p:cNvSpPr>
          <p:nvPr>
            <p:ph type="ftr" sz="quarter" idx="11"/>
          </p:nvPr>
        </p:nvSpPr>
        <p:spPr/>
        <p:txBody>
          <a:bodyPr/>
          <a:lstStyle/>
          <a:p>
            <a:r>
              <a:rPr lang="fr-CA" dirty="0" smtClean="0"/>
              <a:t>Pour donner vie aux Directives  : Trousse de mobilisation</a:t>
            </a:r>
            <a:endParaRPr lang="en-US" dirty="0"/>
          </a:p>
        </p:txBody>
      </p:sp>
      <p:sp>
        <p:nvSpPr>
          <p:cNvPr id="7" name="Slide Number Placeholder 6"/>
          <p:cNvSpPr>
            <a:spLocks noGrp="1"/>
          </p:cNvSpPr>
          <p:nvPr>
            <p:ph type="sldNum" sz="quarter" idx="12"/>
          </p:nvPr>
        </p:nvSpPr>
        <p:spPr/>
        <p:txBody>
          <a:bodyPr/>
          <a:lstStyle/>
          <a:p>
            <a:fld id="{3CF1EA0B-F7AD-1547-937D-133775060B43}" type="slidenum">
              <a:rPr lang="en-US" smtClean="0"/>
              <a:t>‹#›</a:t>
            </a:fld>
            <a:endParaRPr lang="en-US" dirty="0"/>
          </a:p>
        </p:txBody>
      </p:sp>
      <p:sp>
        <p:nvSpPr>
          <p:cNvPr id="9" name="Rectangle 8"/>
          <p:cNvSpPr/>
          <p:nvPr userDrawn="1"/>
        </p:nvSpPr>
        <p:spPr>
          <a:xfrm>
            <a:off x="0" y="0"/>
            <a:ext cx="9144000" cy="99601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1"/>
          <p:cNvSpPr>
            <a:spLocks noGrp="1"/>
          </p:cNvSpPr>
          <p:nvPr>
            <p:ph type="title"/>
          </p:nvPr>
        </p:nvSpPr>
        <p:spPr>
          <a:xfrm>
            <a:off x="457200" y="0"/>
            <a:ext cx="8229600" cy="996019"/>
          </a:xfrm>
        </p:spPr>
        <p:txBody>
          <a:bodyPr anchor="t">
            <a:normAutofit/>
          </a:bodyPr>
          <a:lstStyle>
            <a:lvl1pPr>
              <a:defRPr sz="2400">
                <a:solidFill>
                  <a:schemeClr val="bg2"/>
                </a:solidFill>
              </a:defRPr>
            </a:lvl1pPr>
          </a:lstStyle>
          <a:p>
            <a:r>
              <a:rPr lang="en-CA" dirty="0" smtClean="0"/>
              <a:t>Click to edit Master title style</a:t>
            </a:r>
            <a:endParaRPr lang="en-US" dirty="0"/>
          </a:p>
        </p:txBody>
      </p:sp>
    </p:spTree>
    <p:extLst>
      <p:ext uri="{BB962C8B-B14F-4D97-AF65-F5344CB8AC3E}">
        <p14:creationId xmlns:p14="http://schemas.microsoft.com/office/powerpoint/2010/main" val="11183564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211822"/>
            <a:ext cx="4040188" cy="9630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211822"/>
            <a:ext cx="4041775" cy="9630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A076F9B0-4930-4FE5-872F-903804DDED3F}" type="datetime1">
              <a:rPr lang="fr-CA" smtClean="0"/>
              <a:t>2015-06-01</a:t>
            </a:fld>
            <a:endParaRPr lang="en-US" dirty="0"/>
          </a:p>
        </p:txBody>
      </p:sp>
      <p:sp>
        <p:nvSpPr>
          <p:cNvPr id="8" name="Footer Placeholder 7"/>
          <p:cNvSpPr>
            <a:spLocks noGrp="1"/>
          </p:cNvSpPr>
          <p:nvPr>
            <p:ph type="ftr" sz="quarter" idx="11"/>
          </p:nvPr>
        </p:nvSpPr>
        <p:spPr/>
        <p:txBody>
          <a:bodyPr/>
          <a:lstStyle/>
          <a:p>
            <a:r>
              <a:rPr lang="fr-CA" dirty="0" smtClean="0"/>
              <a:t>Pour donner vie aux Directives  : Trousse de mobilisation</a:t>
            </a:r>
            <a:endParaRPr lang="en-US" dirty="0"/>
          </a:p>
        </p:txBody>
      </p:sp>
      <p:sp>
        <p:nvSpPr>
          <p:cNvPr id="9" name="Slide Number Placeholder 8"/>
          <p:cNvSpPr>
            <a:spLocks noGrp="1"/>
          </p:cNvSpPr>
          <p:nvPr>
            <p:ph type="sldNum" sz="quarter" idx="12"/>
          </p:nvPr>
        </p:nvSpPr>
        <p:spPr/>
        <p:txBody>
          <a:bodyPr/>
          <a:lstStyle/>
          <a:p>
            <a:fld id="{3CF1EA0B-F7AD-1547-937D-133775060B43}" type="slidenum">
              <a:rPr lang="en-US" smtClean="0"/>
              <a:t>‹#›</a:t>
            </a:fld>
            <a:endParaRPr lang="en-US" dirty="0"/>
          </a:p>
        </p:txBody>
      </p:sp>
      <p:cxnSp>
        <p:nvCxnSpPr>
          <p:cNvPr id="10" name="Straight Connector 9"/>
          <p:cNvCxnSpPr/>
          <p:nvPr userDrawn="1"/>
        </p:nvCxnSpPr>
        <p:spPr>
          <a:xfrm>
            <a:off x="457200" y="1062419"/>
            <a:ext cx="8229600" cy="8301"/>
          </a:xfrm>
          <a:prstGeom prst="line">
            <a:avLst/>
          </a:prstGeom>
          <a:ln w="127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432677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BE4F9A61-3769-400B-8DD2-D3EDB5C87E9C}" type="datetime1">
              <a:rPr lang="fr-CA" smtClean="0"/>
              <a:t>2015-06-01</a:t>
            </a:fld>
            <a:endParaRPr lang="en-US" dirty="0"/>
          </a:p>
        </p:txBody>
      </p:sp>
      <p:sp>
        <p:nvSpPr>
          <p:cNvPr id="4" name="Footer Placeholder 3"/>
          <p:cNvSpPr>
            <a:spLocks noGrp="1"/>
          </p:cNvSpPr>
          <p:nvPr>
            <p:ph type="ftr" sz="quarter" idx="11"/>
          </p:nvPr>
        </p:nvSpPr>
        <p:spPr/>
        <p:txBody>
          <a:bodyPr/>
          <a:lstStyle/>
          <a:p>
            <a:r>
              <a:rPr lang="fr-CA" dirty="0" smtClean="0"/>
              <a:t>Pour donner vie aux Directives  : Trousse de mobilisation</a:t>
            </a:r>
            <a:endParaRPr lang="en-US" dirty="0"/>
          </a:p>
        </p:txBody>
      </p:sp>
      <p:sp>
        <p:nvSpPr>
          <p:cNvPr id="5" name="Slide Number Placeholder 4"/>
          <p:cNvSpPr>
            <a:spLocks noGrp="1"/>
          </p:cNvSpPr>
          <p:nvPr>
            <p:ph type="sldNum" sz="quarter" idx="12"/>
          </p:nvPr>
        </p:nvSpPr>
        <p:spPr/>
        <p:txBody>
          <a:bodyPr/>
          <a:lstStyle/>
          <a:p>
            <a:fld id="{3CF1EA0B-F7AD-1547-937D-133775060B43}" type="slidenum">
              <a:rPr lang="en-US" smtClean="0"/>
              <a:t>‹#›</a:t>
            </a:fld>
            <a:endParaRPr lang="en-US" dirty="0"/>
          </a:p>
        </p:txBody>
      </p:sp>
      <p:cxnSp>
        <p:nvCxnSpPr>
          <p:cNvPr id="6" name="Straight Connector 5"/>
          <p:cNvCxnSpPr/>
          <p:nvPr userDrawn="1"/>
        </p:nvCxnSpPr>
        <p:spPr>
          <a:xfrm>
            <a:off x="457200" y="1062419"/>
            <a:ext cx="8229600" cy="8301"/>
          </a:xfrm>
          <a:prstGeom prst="line">
            <a:avLst/>
          </a:prstGeom>
          <a:ln w="127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4340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A432E-D8E6-49EE-B153-D323171181A8}" type="datetime1">
              <a:rPr lang="fr-CA" smtClean="0"/>
              <a:t>2015-06-01</a:t>
            </a:fld>
            <a:endParaRPr lang="en-US" dirty="0"/>
          </a:p>
        </p:txBody>
      </p:sp>
      <p:sp>
        <p:nvSpPr>
          <p:cNvPr id="3" name="Footer Placeholder 2"/>
          <p:cNvSpPr>
            <a:spLocks noGrp="1"/>
          </p:cNvSpPr>
          <p:nvPr>
            <p:ph type="ftr" sz="quarter" idx="11"/>
          </p:nvPr>
        </p:nvSpPr>
        <p:spPr/>
        <p:txBody>
          <a:bodyPr/>
          <a:lstStyle/>
          <a:p>
            <a:r>
              <a:rPr lang="fr-CA" dirty="0" smtClean="0"/>
              <a:t>Pour donner vie aux Directives  : Trousse de mobilisation</a:t>
            </a:r>
            <a:endParaRPr lang="en-US" dirty="0"/>
          </a:p>
        </p:txBody>
      </p:sp>
      <p:sp>
        <p:nvSpPr>
          <p:cNvPr id="4" name="Slide Number Placeholder 3"/>
          <p:cNvSpPr>
            <a:spLocks noGrp="1"/>
          </p:cNvSpPr>
          <p:nvPr>
            <p:ph type="sldNum" sz="quarter" idx="12"/>
          </p:nvPr>
        </p:nvSpPr>
        <p:spPr/>
        <p:txBody>
          <a:bodyPr/>
          <a:lstStyle/>
          <a:p>
            <a:fld id="{3CF1EA0B-F7AD-1547-937D-133775060B43}" type="slidenum">
              <a:rPr lang="en-US" smtClean="0"/>
              <a:t>‹#›</a:t>
            </a:fld>
            <a:endParaRPr lang="en-US" dirty="0"/>
          </a:p>
        </p:txBody>
      </p:sp>
    </p:spTree>
    <p:extLst>
      <p:ext uri="{BB962C8B-B14F-4D97-AF65-F5344CB8AC3E}">
        <p14:creationId xmlns:p14="http://schemas.microsoft.com/office/powerpoint/2010/main" val="2376756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86BBBBB-A21C-4B21-8BF5-724ACA13BA5D}" type="datetime1">
              <a:rPr lang="fr-CA" smtClean="0"/>
              <a:t>2015-06-01</a:t>
            </a:fld>
            <a:endParaRPr lang="en-US" dirty="0"/>
          </a:p>
        </p:txBody>
      </p:sp>
      <p:sp>
        <p:nvSpPr>
          <p:cNvPr id="6" name="Footer Placeholder 5"/>
          <p:cNvSpPr>
            <a:spLocks noGrp="1"/>
          </p:cNvSpPr>
          <p:nvPr>
            <p:ph type="ftr" sz="quarter" idx="11"/>
          </p:nvPr>
        </p:nvSpPr>
        <p:spPr/>
        <p:txBody>
          <a:bodyPr/>
          <a:lstStyle/>
          <a:p>
            <a:r>
              <a:rPr lang="fr-CA" dirty="0" smtClean="0"/>
              <a:t>Pour donner vie aux Directives  : Trousse de mobilisation</a:t>
            </a:r>
            <a:endParaRPr lang="en-US" dirty="0"/>
          </a:p>
        </p:txBody>
      </p:sp>
      <p:sp>
        <p:nvSpPr>
          <p:cNvPr id="7" name="Slide Number Placeholder 6"/>
          <p:cNvSpPr>
            <a:spLocks noGrp="1"/>
          </p:cNvSpPr>
          <p:nvPr>
            <p:ph type="sldNum" sz="quarter" idx="12"/>
          </p:nvPr>
        </p:nvSpPr>
        <p:spPr/>
        <p:txBody>
          <a:bodyPr/>
          <a:lstStyle/>
          <a:p>
            <a:fld id="{3CF1EA0B-F7AD-1547-937D-133775060B43}" type="slidenum">
              <a:rPr lang="en-US" smtClean="0"/>
              <a:t>‹#›</a:t>
            </a:fld>
            <a:endParaRPr lang="en-US" dirty="0"/>
          </a:p>
        </p:txBody>
      </p:sp>
    </p:spTree>
    <p:extLst>
      <p:ext uri="{BB962C8B-B14F-4D97-AF65-F5344CB8AC3E}">
        <p14:creationId xmlns:p14="http://schemas.microsoft.com/office/powerpoint/2010/main" val="21832091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3361833C-935C-4F35-AD9A-EDBBF32E07E1}" type="datetime1">
              <a:rPr lang="fr-CA" smtClean="0"/>
              <a:t>2015-06-01</a:t>
            </a:fld>
            <a:endParaRPr lang="en-US" dirty="0"/>
          </a:p>
        </p:txBody>
      </p:sp>
      <p:sp>
        <p:nvSpPr>
          <p:cNvPr id="6" name="Footer Placeholder 5"/>
          <p:cNvSpPr>
            <a:spLocks noGrp="1"/>
          </p:cNvSpPr>
          <p:nvPr>
            <p:ph type="ftr" sz="quarter" idx="11"/>
          </p:nvPr>
        </p:nvSpPr>
        <p:spPr/>
        <p:txBody>
          <a:bodyPr/>
          <a:lstStyle/>
          <a:p>
            <a:r>
              <a:rPr lang="fr-CA" dirty="0" smtClean="0"/>
              <a:t>Pour donner vie aux Directives  : Trousse de mobilisation</a:t>
            </a:r>
            <a:endParaRPr lang="en-US" dirty="0"/>
          </a:p>
        </p:txBody>
      </p:sp>
      <p:sp>
        <p:nvSpPr>
          <p:cNvPr id="7" name="Slide Number Placeholder 6"/>
          <p:cNvSpPr>
            <a:spLocks noGrp="1"/>
          </p:cNvSpPr>
          <p:nvPr>
            <p:ph type="sldNum" sz="quarter" idx="12"/>
          </p:nvPr>
        </p:nvSpPr>
        <p:spPr/>
        <p:txBody>
          <a:bodyPr/>
          <a:lstStyle/>
          <a:p>
            <a:fld id="{3CF1EA0B-F7AD-1547-937D-133775060B43}" type="slidenum">
              <a:rPr lang="en-US" smtClean="0"/>
              <a:t>‹#›</a:t>
            </a:fld>
            <a:endParaRPr lang="en-US" dirty="0"/>
          </a:p>
        </p:txBody>
      </p:sp>
    </p:spTree>
    <p:extLst>
      <p:ext uri="{BB962C8B-B14F-4D97-AF65-F5344CB8AC3E}">
        <p14:creationId xmlns:p14="http://schemas.microsoft.com/office/powerpoint/2010/main" val="37466702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45524" y="783770"/>
            <a:ext cx="5005449" cy="5005449"/>
          </a:xfrm>
          <a:prstGeom prst="rect">
            <a:avLst/>
          </a:prstGeom>
        </p:spPr>
      </p:pic>
      <p:sp>
        <p:nvSpPr>
          <p:cNvPr id="7" name="Rectangle 6"/>
          <p:cNvSpPr/>
          <p:nvPr userDrawn="1"/>
        </p:nvSpPr>
        <p:spPr>
          <a:xfrm>
            <a:off x="0" y="6356350"/>
            <a:ext cx="8756991" cy="3651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19325"/>
            <a:ext cx="8229600" cy="876693"/>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65994"/>
            <a:ext cx="8229600" cy="4660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646762" cy="365125"/>
          </a:xfrm>
          <a:prstGeom prst="rect">
            <a:avLst/>
          </a:prstGeom>
        </p:spPr>
        <p:txBody>
          <a:bodyPr vert="horz" lIns="91440" tIns="45720" rIns="91440" bIns="45720" rtlCol="0" anchor="ctr"/>
          <a:lstStyle>
            <a:lvl1pPr algn="l">
              <a:defRPr sz="1000">
                <a:solidFill>
                  <a:schemeClr val="accent1"/>
                </a:solidFill>
              </a:defRPr>
            </a:lvl1pPr>
          </a:lstStyle>
          <a:p>
            <a:fld id="{459469E6-D5E5-4B94-AE4D-DD193C5062E5}" type="datetime1">
              <a:rPr lang="fr-CA" smtClean="0"/>
              <a:t>2015-06-01</a:t>
            </a:fld>
            <a:endParaRPr lang="en-US" dirty="0"/>
          </a:p>
        </p:txBody>
      </p:sp>
      <p:sp>
        <p:nvSpPr>
          <p:cNvPr id="5" name="Footer Placeholder 4"/>
          <p:cNvSpPr>
            <a:spLocks noGrp="1"/>
          </p:cNvSpPr>
          <p:nvPr>
            <p:ph type="ftr" sz="quarter" idx="3"/>
          </p:nvPr>
        </p:nvSpPr>
        <p:spPr>
          <a:xfrm>
            <a:off x="1103962" y="6356350"/>
            <a:ext cx="3768411" cy="365125"/>
          </a:xfrm>
          <a:prstGeom prst="rect">
            <a:avLst/>
          </a:prstGeom>
        </p:spPr>
        <p:txBody>
          <a:bodyPr vert="horz" lIns="91440" tIns="45720" rIns="91440" bIns="45720" rtlCol="0" anchor="ctr"/>
          <a:lstStyle>
            <a:lvl1pPr algn="ctr">
              <a:defRPr sz="1000">
                <a:solidFill>
                  <a:schemeClr val="accent1"/>
                </a:solidFill>
              </a:defRPr>
            </a:lvl1pPr>
          </a:lstStyle>
          <a:p>
            <a:pPr algn="l"/>
            <a:r>
              <a:rPr lang="fr-CA" dirty="0" smtClean="0"/>
              <a:t>Pour donner vie aux Directives  : Trousse de mobilisation</a:t>
            </a:r>
            <a:endParaRPr lang="en-US" dirty="0"/>
          </a:p>
        </p:txBody>
      </p:sp>
      <p:sp>
        <p:nvSpPr>
          <p:cNvPr id="6" name="Slide Number Placeholder 5"/>
          <p:cNvSpPr>
            <a:spLocks noGrp="1"/>
          </p:cNvSpPr>
          <p:nvPr>
            <p:ph type="sldNum" sz="quarter" idx="4"/>
          </p:nvPr>
        </p:nvSpPr>
        <p:spPr>
          <a:xfrm>
            <a:off x="8333666" y="6356350"/>
            <a:ext cx="353133" cy="365125"/>
          </a:xfrm>
          <a:prstGeom prst="rect">
            <a:avLst/>
          </a:prstGeom>
        </p:spPr>
        <p:txBody>
          <a:bodyPr vert="horz" lIns="91440" tIns="45720" rIns="91440" bIns="45720" rtlCol="0" anchor="ctr"/>
          <a:lstStyle>
            <a:lvl1pPr algn="r">
              <a:defRPr sz="1000">
                <a:solidFill>
                  <a:schemeClr val="accent1"/>
                </a:solidFill>
              </a:defRPr>
            </a:lvl1pPr>
          </a:lstStyle>
          <a:p>
            <a:fld id="{3CF1EA0B-F7AD-1547-937D-133775060B43}" type="slidenum">
              <a:rPr lang="en-US" smtClean="0"/>
              <a:pPr/>
              <a:t>‹#›</a:t>
            </a:fld>
            <a:endParaRPr lang="en-US" dirty="0"/>
          </a:p>
        </p:txBody>
      </p:sp>
    </p:spTree>
    <p:extLst>
      <p:ext uri="{BB962C8B-B14F-4D97-AF65-F5344CB8AC3E}">
        <p14:creationId xmlns:p14="http://schemas.microsoft.com/office/powerpoint/2010/main" val="2486980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l" defTabSz="457200" rtl="0" eaLnBrk="1" latinLnBrk="0" hangingPunct="1">
        <a:spcBef>
          <a:spcPct val="0"/>
        </a:spcBef>
        <a:buNone/>
        <a:defRPr sz="2400" kern="1200">
          <a:solidFill>
            <a:schemeClr val="tx2"/>
          </a:solidFill>
          <a:latin typeface="Calibri Light"/>
          <a:ea typeface="+mj-ea"/>
          <a:cs typeface="+mj-cs"/>
        </a:defRPr>
      </a:lvl1pPr>
    </p:titleStyle>
    <p:bodyStyle>
      <a:lvl1pPr marL="900" indent="0" algn="l" defTabSz="457200" rtl="0" eaLnBrk="1" latinLnBrk="0" hangingPunct="1">
        <a:spcBef>
          <a:spcPts val="600"/>
        </a:spcBef>
        <a:spcAft>
          <a:spcPts val="600"/>
        </a:spcAft>
        <a:buFontTx/>
        <a:buNone/>
        <a:defRPr sz="1800" kern="1200">
          <a:solidFill>
            <a:schemeClr val="tx1"/>
          </a:solidFill>
          <a:latin typeface="+mn-lt"/>
          <a:ea typeface="+mn-ea"/>
          <a:cs typeface="+mn-cs"/>
        </a:defRPr>
      </a:lvl1pPr>
      <a:lvl2pPr marL="273600" indent="-285750" algn="l" defTabSz="457200" rtl="0" eaLnBrk="1" latinLnBrk="0" hangingPunct="1">
        <a:spcBef>
          <a:spcPts val="0"/>
        </a:spcBef>
        <a:spcAft>
          <a:spcPts val="300"/>
        </a:spcAft>
        <a:buClr>
          <a:schemeClr val="accent2"/>
        </a:buClr>
        <a:buFont typeface="Arial"/>
        <a:buChar char="•"/>
        <a:defRPr sz="1600" b="0" i="0" kern="1200" spc="0">
          <a:solidFill>
            <a:schemeClr val="tx1"/>
          </a:solidFill>
          <a:latin typeface="Calibri"/>
          <a:ea typeface="+mn-ea"/>
          <a:cs typeface="Calibri"/>
        </a:defRPr>
      </a:lvl2pPr>
      <a:lvl3pPr marL="532800" indent="-228600" algn="l" defTabSz="457200" rtl="0" eaLnBrk="1" latinLnBrk="0" hangingPunct="1">
        <a:spcBef>
          <a:spcPts val="0"/>
        </a:spcBef>
        <a:spcAft>
          <a:spcPts val="300"/>
        </a:spcAft>
        <a:buClr>
          <a:schemeClr val="accent2"/>
        </a:buClr>
        <a:buFont typeface="Lucida Grande"/>
        <a:buChar char="–"/>
        <a:defRPr sz="1600" b="0" i="0" kern="1200" spc="0">
          <a:solidFill>
            <a:schemeClr val="tx1"/>
          </a:solidFill>
          <a:latin typeface="Calibri"/>
          <a:ea typeface="+mn-ea"/>
          <a:cs typeface="Calibri"/>
        </a:defRPr>
      </a:lvl3pPr>
      <a:lvl4pPr marL="774000" indent="-228600" algn="l" defTabSz="457200" rtl="0" eaLnBrk="1" latinLnBrk="0" hangingPunct="1">
        <a:spcBef>
          <a:spcPts val="0"/>
        </a:spcBef>
        <a:spcAft>
          <a:spcPts val="300"/>
        </a:spcAft>
        <a:buClr>
          <a:schemeClr val="accent2"/>
        </a:buClr>
        <a:buSzPct val="50000"/>
        <a:buFont typeface="Wingdings" charset="2"/>
        <a:buChar char="u"/>
        <a:defRPr sz="1600" b="0" i="0" kern="1200" spc="0">
          <a:solidFill>
            <a:schemeClr val="tx1"/>
          </a:solidFill>
          <a:latin typeface="Calibri"/>
          <a:ea typeface="+mn-ea"/>
          <a:cs typeface="Calibri"/>
        </a:defRPr>
      </a:lvl4pPr>
      <a:lvl5pPr marL="1015200" indent="-228600" algn="l" defTabSz="457200" rtl="0" eaLnBrk="1" latinLnBrk="0" hangingPunct="1">
        <a:spcBef>
          <a:spcPts val="0"/>
        </a:spcBef>
        <a:spcAft>
          <a:spcPts val="300"/>
        </a:spcAft>
        <a:buClr>
          <a:schemeClr val="accent2"/>
        </a:buClr>
        <a:buFont typeface="Arial"/>
        <a:buChar char="»"/>
        <a:defRPr sz="1600" b="0" i="0" kern="1200" spc="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info@commissionsantementale.ca"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trategie.commissionsantementale.ca/"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r-CA" dirty="0" smtClean="0"/>
              <a:t/>
            </a:r>
            <a:br>
              <a:rPr lang="fr-CA" dirty="0" smtClean="0"/>
            </a:br>
            <a:r>
              <a:rPr lang="fr-CA" dirty="0" smtClean="0"/>
              <a:t>Pour donner vie aux Directives concernant les proches aidants  :</a:t>
            </a:r>
            <a:br>
              <a:rPr lang="fr-CA" dirty="0" smtClean="0"/>
            </a:br>
            <a:r>
              <a:rPr lang="fr-CA" dirty="0" smtClean="0"/>
              <a:t>Trousse de mobilisation</a:t>
            </a:r>
            <a:endParaRPr lang="fr-CA" dirty="0"/>
          </a:p>
        </p:txBody>
      </p:sp>
      <p:sp>
        <p:nvSpPr>
          <p:cNvPr id="3" name="Subtitle 2"/>
          <p:cNvSpPr>
            <a:spLocks noGrp="1"/>
          </p:cNvSpPr>
          <p:nvPr>
            <p:ph type="subTitle" idx="4294967295"/>
          </p:nvPr>
        </p:nvSpPr>
        <p:spPr>
          <a:xfrm>
            <a:off x="466530" y="3391060"/>
            <a:ext cx="6158270" cy="1899750"/>
          </a:xfrm>
        </p:spPr>
        <p:txBody>
          <a:bodyPr/>
          <a:lstStyle/>
          <a:p>
            <a:r>
              <a:rPr lang="fr-CA" dirty="0" smtClean="0"/>
              <a:t>Nom du présentateur/de la présentatrice</a:t>
            </a:r>
          </a:p>
          <a:p>
            <a:r>
              <a:rPr lang="fr-CA" dirty="0" smtClean="0"/>
              <a:t>Ville (province)</a:t>
            </a:r>
            <a:endParaRPr lang="fr-CA" dirty="0"/>
          </a:p>
        </p:txBody>
      </p:sp>
    </p:spTree>
    <p:extLst>
      <p:ext uri="{BB962C8B-B14F-4D97-AF65-F5344CB8AC3E}">
        <p14:creationId xmlns:p14="http://schemas.microsoft.com/office/powerpoint/2010/main" val="2525691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721381"/>
          </a:xfrm>
        </p:spPr>
        <p:txBody>
          <a:bodyPr>
            <a:normAutofit fontScale="90000"/>
          </a:bodyPr>
          <a:lstStyle/>
          <a:p>
            <a:r>
              <a:rPr lang="fr-CA" dirty="0" smtClean="0"/>
              <a:t>Qu’est-ce que ça représente d’être un proche aidant de nos jours?</a:t>
            </a:r>
            <a:endParaRPr lang="fr-CA" dirty="0"/>
          </a:p>
        </p:txBody>
      </p:sp>
      <p:sp>
        <p:nvSpPr>
          <p:cNvPr id="3" name="Content Placeholder 2"/>
          <p:cNvSpPr>
            <a:spLocks noGrp="1"/>
          </p:cNvSpPr>
          <p:nvPr>
            <p:ph sz="half" idx="1"/>
          </p:nvPr>
        </p:nvSpPr>
        <p:spPr/>
        <p:txBody>
          <a:bodyPr/>
          <a:lstStyle/>
          <a:p>
            <a:r>
              <a:rPr lang="fr-CA" dirty="0" smtClean="0"/>
              <a:t>Facteurs qui influencent l’expérience des aidants :</a:t>
            </a:r>
          </a:p>
          <a:p>
            <a:pPr lvl="1"/>
            <a:r>
              <a:rPr lang="fr-CA" dirty="0" smtClean="0"/>
              <a:t>leur expérience antérieure et leur expérience courante de la personne dont ils s’occupent </a:t>
            </a:r>
          </a:p>
          <a:p>
            <a:pPr lvl="1"/>
            <a:r>
              <a:rPr lang="fr-CA" dirty="0" smtClean="0"/>
              <a:t>leur âge, leur état de santé, l’endroit où ils vivent</a:t>
            </a:r>
          </a:p>
          <a:p>
            <a:pPr lvl="1"/>
            <a:r>
              <a:rPr lang="fr-CA" dirty="0" smtClean="0"/>
              <a:t>leur situation d’emploi</a:t>
            </a:r>
          </a:p>
          <a:p>
            <a:pPr lvl="1"/>
            <a:r>
              <a:rPr lang="fr-CA" dirty="0" smtClean="0"/>
              <a:t>leur sexe</a:t>
            </a:r>
          </a:p>
          <a:p>
            <a:pPr lvl="1"/>
            <a:r>
              <a:rPr lang="fr-CA" dirty="0" smtClean="0"/>
              <a:t>leur culture</a:t>
            </a:r>
          </a:p>
          <a:p>
            <a:pPr lvl="1"/>
            <a:r>
              <a:rPr lang="fr-CA" dirty="0" smtClean="0"/>
              <a:t>leur langue</a:t>
            </a:r>
          </a:p>
        </p:txBody>
      </p:sp>
      <p:pic>
        <p:nvPicPr>
          <p:cNvPr id="6" name="757df89a-357a-4322-9d24-822996187a7d" descr="7CC6349E-3FB3-4E74-A4E9-7AE55B8F11D6@ok"/>
          <p:cNvPicPr>
            <a:picLocks noGrp="1" noChangeAspect="1" noChangeArrowheads="1"/>
          </p:cNvPicPr>
          <p:nvPr>
            <p:ph sz="half" idx="2"/>
          </p:nvPr>
        </p:nvPicPr>
        <p:blipFill rotWithShape="1">
          <a:blip r:embed="rId3"/>
          <a:srcRect b="-68169"/>
          <a:stretch/>
        </p:blipFill>
        <p:spPr bwMode="auto">
          <a:xfrm>
            <a:off x="4648200" y="2217541"/>
            <a:ext cx="4038600" cy="4525963"/>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3CF1EA0B-F7AD-1547-937D-133775060B43}" type="slidenum">
              <a:rPr lang="fr-CA" smtClean="0"/>
              <a:t>10</a:t>
            </a:fld>
            <a:endParaRPr lang="fr-CA" dirty="0"/>
          </a:p>
        </p:txBody>
      </p:sp>
      <p:sp>
        <p:nvSpPr>
          <p:cNvPr id="8" name="Date Placeholder 7"/>
          <p:cNvSpPr>
            <a:spLocks noGrp="1"/>
          </p:cNvSpPr>
          <p:nvPr>
            <p:ph type="dt" sz="half" idx="10"/>
          </p:nvPr>
        </p:nvSpPr>
        <p:spPr>
          <a:xfrm>
            <a:off x="167951" y="6356350"/>
            <a:ext cx="1108399" cy="365125"/>
          </a:xfrm>
        </p:spPr>
        <p:txBody>
          <a:bodyPr/>
          <a:lstStyle/>
          <a:p>
            <a:r>
              <a:rPr lang="fr-CA" dirty="0" smtClean="0"/>
              <a:t>Le </a:t>
            </a:r>
            <a:fld id="{1F298046-4E99-453F-9D0C-4781D9CED1F5}" type="datetime4">
              <a:rPr lang="fr-CA" smtClean="0"/>
              <a:pPr/>
              <a:t>1er juin 2015</a:t>
            </a:fld>
            <a:endParaRPr lang="fr-CA" dirty="0"/>
          </a:p>
        </p:txBody>
      </p:sp>
      <p:sp>
        <p:nvSpPr>
          <p:cNvPr id="9" name="Footer Placeholder 8"/>
          <p:cNvSpPr>
            <a:spLocks noGrp="1"/>
          </p:cNvSpPr>
          <p:nvPr>
            <p:ph type="ftr" sz="quarter" idx="11"/>
          </p:nvPr>
        </p:nvSpPr>
        <p:spPr>
          <a:xfrm>
            <a:off x="1103962" y="6356350"/>
            <a:ext cx="5501375" cy="365125"/>
          </a:xfrm>
        </p:spPr>
        <p:txBody>
          <a:bodyPr/>
          <a:lstStyle/>
          <a:p>
            <a:r>
              <a:rPr lang="fr-CA" i="1" dirty="0"/>
              <a:t>Pour donner vie aux Directives concernant les proches aidants : Trousse de mobilisation</a:t>
            </a:r>
          </a:p>
        </p:txBody>
      </p:sp>
    </p:spTree>
    <p:extLst>
      <p:ext uri="{BB962C8B-B14F-4D97-AF65-F5344CB8AC3E}">
        <p14:creationId xmlns:p14="http://schemas.microsoft.com/office/powerpoint/2010/main" val="1802420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721381"/>
          </a:xfrm>
        </p:spPr>
        <p:txBody>
          <a:bodyPr>
            <a:normAutofit fontScale="90000"/>
          </a:bodyPr>
          <a:lstStyle/>
          <a:p>
            <a:r>
              <a:rPr lang="fr-CA" dirty="0" smtClean="0"/>
              <a:t>Qu’est-ce que ça représente d’être un proche aidant de nos jours</a:t>
            </a:r>
            <a:r>
              <a:rPr lang="fr-CA" b="1" dirty="0" smtClean="0"/>
              <a:t>?</a:t>
            </a:r>
            <a:endParaRPr lang="fr-CA" dirty="0"/>
          </a:p>
        </p:txBody>
      </p:sp>
      <p:sp>
        <p:nvSpPr>
          <p:cNvPr id="3" name="Content Placeholder 2"/>
          <p:cNvSpPr>
            <a:spLocks noGrp="1"/>
          </p:cNvSpPr>
          <p:nvPr>
            <p:ph sz="half" idx="1"/>
          </p:nvPr>
        </p:nvSpPr>
        <p:spPr/>
        <p:txBody>
          <a:bodyPr/>
          <a:lstStyle/>
          <a:p>
            <a:r>
              <a:rPr lang="fr-CA" dirty="0" smtClean="0"/>
              <a:t>Priorités et besoins courants des proches aidants</a:t>
            </a:r>
            <a:r>
              <a:rPr lang="fr-CA" dirty="0"/>
              <a:t> </a:t>
            </a:r>
            <a:r>
              <a:rPr lang="fr-CA" dirty="0" smtClean="0"/>
              <a:t>:</a:t>
            </a:r>
          </a:p>
          <a:p>
            <a:pPr lvl="1"/>
            <a:r>
              <a:rPr lang="fr-CA" dirty="0" smtClean="0"/>
              <a:t>la qualité de vie de la personne dont ils s’occupent</a:t>
            </a:r>
          </a:p>
          <a:p>
            <a:pPr lvl="1"/>
            <a:r>
              <a:rPr lang="fr-CA" dirty="0" smtClean="0"/>
              <a:t>la reconnaissance et le respect pour leur rôle de proche aidant</a:t>
            </a:r>
          </a:p>
          <a:p>
            <a:pPr lvl="1"/>
            <a:r>
              <a:rPr lang="fr-CA" dirty="0" smtClean="0"/>
              <a:t>de l’information et des occasions d’améliorer leurs compétences</a:t>
            </a:r>
          </a:p>
          <a:p>
            <a:pPr lvl="1"/>
            <a:r>
              <a:rPr lang="fr-CA" dirty="0" smtClean="0"/>
              <a:t>la reconnaissance de leurs besoins personnels</a:t>
            </a:r>
            <a:endParaRPr lang="fr-CA" dirty="0"/>
          </a:p>
        </p:txBody>
      </p:sp>
      <p:pic>
        <p:nvPicPr>
          <p:cNvPr id="6" name="5e0a4589-059c-47b7-a963-c324f9c6cce4" descr="C2776228-3E2F-4074-8A9D-F7A23F27E953@ok"/>
          <p:cNvPicPr>
            <a:picLocks noGrp="1" noChangeAspect="1" noChangeArrowheads="1"/>
          </p:cNvPicPr>
          <p:nvPr>
            <p:ph sz="half" idx="2"/>
          </p:nvPr>
        </p:nvPicPr>
        <p:blipFill rotWithShape="1">
          <a:blip r:embed="rId3"/>
          <a:srcRect t="-15078" b="-53148"/>
          <a:stretch/>
        </p:blipFill>
        <p:spPr bwMode="auto">
          <a:xfrm>
            <a:off x="4648200" y="1502825"/>
            <a:ext cx="4038600" cy="4668693"/>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3CF1EA0B-F7AD-1547-937D-133775060B43}" type="slidenum">
              <a:rPr lang="fr-CA" smtClean="0"/>
              <a:t>11</a:t>
            </a:fld>
            <a:endParaRPr lang="fr-CA" dirty="0"/>
          </a:p>
        </p:txBody>
      </p:sp>
      <p:sp>
        <p:nvSpPr>
          <p:cNvPr id="8" name="Date Placeholder 7"/>
          <p:cNvSpPr>
            <a:spLocks noGrp="1"/>
          </p:cNvSpPr>
          <p:nvPr>
            <p:ph type="dt" sz="half" idx="10"/>
          </p:nvPr>
        </p:nvSpPr>
        <p:spPr>
          <a:xfrm>
            <a:off x="149290" y="6356350"/>
            <a:ext cx="1069910" cy="365125"/>
          </a:xfrm>
        </p:spPr>
        <p:txBody>
          <a:bodyPr/>
          <a:lstStyle/>
          <a:p>
            <a:r>
              <a:rPr lang="fr-CA" dirty="0" smtClean="0"/>
              <a:t>Le </a:t>
            </a:r>
            <a:fld id="{1F298046-4E99-453F-9D0C-4781D9CED1F5}" type="datetime4">
              <a:rPr lang="fr-CA" smtClean="0"/>
              <a:t>1er juin 2015</a:t>
            </a:fld>
            <a:endParaRPr lang="fr-CA" dirty="0"/>
          </a:p>
        </p:txBody>
      </p:sp>
      <p:sp>
        <p:nvSpPr>
          <p:cNvPr id="9" name="Footer Placeholder 8"/>
          <p:cNvSpPr>
            <a:spLocks noGrp="1"/>
          </p:cNvSpPr>
          <p:nvPr>
            <p:ph type="ftr" sz="quarter" idx="11"/>
          </p:nvPr>
        </p:nvSpPr>
        <p:spPr>
          <a:xfrm>
            <a:off x="1103962" y="6356350"/>
            <a:ext cx="4827606" cy="365125"/>
          </a:xfrm>
        </p:spPr>
        <p:txBody>
          <a:bodyPr/>
          <a:lstStyle/>
          <a:p>
            <a:r>
              <a:rPr lang="fr-CA" i="1" dirty="0"/>
              <a:t>Pour donner vie aux Directives concernant les proches aidants : Trousse de mobilisation</a:t>
            </a:r>
          </a:p>
        </p:txBody>
      </p:sp>
    </p:spTree>
    <p:extLst>
      <p:ext uri="{BB962C8B-B14F-4D97-AF65-F5344CB8AC3E}">
        <p14:creationId xmlns:p14="http://schemas.microsoft.com/office/powerpoint/2010/main" val="4222162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Évolution des </a:t>
            </a:r>
            <a:r>
              <a:rPr lang="fr-CA" i="1" dirty="0" smtClean="0"/>
              <a:t>Directives</a:t>
            </a:r>
            <a:endParaRPr lang="fr-CA" i="1" dirty="0"/>
          </a:p>
        </p:txBody>
      </p:sp>
      <p:sp>
        <p:nvSpPr>
          <p:cNvPr id="3" name="Content Placeholder 2"/>
          <p:cNvSpPr>
            <a:spLocks noGrp="1"/>
          </p:cNvSpPr>
          <p:nvPr>
            <p:ph idx="1"/>
          </p:nvPr>
        </p:nvSpPr>
        <p:spPr/>
        <p:txBody>
          <a:bodyPr/>
          <a:lstStyle/>
          <a:p>
            <a:pPr marL="286650" indent="-285750">
              <a:buClr>
                <a:schemeClr val="accent2"/>
              </a:buClr>
              <a:buFont typeface="Arial"/>
              <a:buChar char="•"/>
            </a:pPr>
            <a:r>
              <a:rPr lang="fr-CA" i="1" dirty="0" smtClean="0"/>
              <a:t>La Stratégie en matière de santé mentale pour le Canada </a:t>
            </a:r>
            <a:r>
              <a:rPr lang="fr-CA" dirty="0" smtClean="0"/>
              <a:t>préconisait de meilleurs soutiens,</a:t>
            </a:r>
            <a:r>
              <a:rPr lang="fr-CA" spc="5" dirty="0" smtClean="0">
                <a:solidFill>
                  <a:srgbClr val="231F20"/>
                </a:solidFill>
                <a:ea typeface="Calibri"/>
                <a:cs typeface="Times New Roman"/>
              </a:rPr>
              <a:t> </a:t>
            </a:r>
            <a:r>
              <a:rPr lang="fr-CA" spc="5" dirty="0">
                <a:solidFill>
                  <a:srgbClr val="231F20"/>
                </a:solidFill>
                <a:ea typeface="Calibri"/>
                <a:cs typeface="Times New Roman"/>
              </a:rPr>
              <a:t>un plus grand accès à des services de répit et des politiques de travail </a:t>
            </a:r>
            <a:r>
              <a:rPr lang="fr-CA" spc="5" dirty="0" smtClean="0">
                <a:solidFill>
                  <a:srgbClr val="231F20"/>
                </a:solidFill>
                <a:ea typeface="Calibri"/>
                <a:cs typeface="Times New Roman"/>
              </a:rPr>
              <a:t>flexibles pour les proches aidants</a:t>
            </a:r>
            <a:endParaRPr lang="fr-CA" dirty="0" smtClean="0"/>
          </a:p>
          <a:p>
            <a:pPr marL="286650" indent="-285750">
              <a:buClr>
                <a:schemeClr val="accent2"/>
              </a:buClr>
              <a:buFont typeface="Arial"/>
              <a:buChar char="•"/>
            </a:pPr>
            <a:r>
              <a:rPr lang="fr-CA" dirty="0" smtClean="0"/>
              <a:t>Elle a reconnu le rôle que jouent les proches aidants lorsqu’il s’agit de faciliter le rétablissement et leur apport précieux dans la planification des soins.</a:t>
            </a:r>
          </a:p>
          <a:p>
            <a:pPr marL="286650" indent="-285750">
              <a:buClr>
                <a:schemeClr val="accent2"/>
              </a:buClr>
              <a:buFont typeface="Arial"/>
              <a:buChar char="•"/>
            </a:pPr>
            <a:r>
              <a:rPr lang="fr-CA" dirty="0" smtClean="0"/>
              <a:t>Le Comité </a:t>
            </a:r>
            <a:r>
              <a:rPr lang="fr-CA" dirty="0"/>
              <a:t>consultatif sur les aidants membres de la famille </a:t>
            </a:r>
            <a:r>
              <a:rPr lang="fr-CA" dirty="0" smtClean="0"/>
              <a:t>(CCAMF) a été mis sur pied pour donner des conseils sur les enjeux concernant la fourniture de soins dans tous les champs d’action de la Commission de la santé mentale du Canada.</a:t>
            </a:r>
          </a:p>
          <a:p>
            <a:pPr marL="286650" indent="-285750">
              <a:buClr>
                <a:schemeClr val="accent2"/>
              </a:buClr>
              <a:buFont typeface="Arial"/>
              <a:buChar char="•"/>
            </a:pPr>
            <a:r>
              <a:rPr lang="fr-CA" dirty="0" smtClean="0"/>
              <a:t>L’élaboration des </a:t>
            </a:r>
            <a:r>
              <a:rPr lang="fr-CA" i="1" dirty="0" smtClean="0"/>
              <a:t>Directives </a:t>
            </a:r>
            <a:r>
              <a:rPr lang="fr-CA" dirty="0" smtClean="0"/>
              <a:t>a été amorcée par le CCAMF et elles allaient représenter un plan d’action pour les services de soutien destinés aux aidants partout au Canada.</a:t>
            </a:r>
          </a:p>
        </p:txBody>
      </p:sp>
      <p:sp>
        <p:nvSpPr>
          <p:cNvPr id="4" name="Slide Number Placeholder 3"/>
          <p:cNvSpPr>
            <a:spLocks noGrp="1"/>
          </p:cNvSpPr>
          <p:nvPr>
            <p:ph type="sldNum" sz="quarter" idx="12"/>
          </p:nvPr>
        </p:nvSpPr>
        <p:spPr/>
        <p:txBody>
          <a:bodyPr/>
          <a:lstStyle/>
          <a:p>
            <a:fld id="{3CF1EA0B-F7AD-1547-937D-133775060B43}" type="slidenum">
              <a:rPr lang="fr-CA" smtClean="0"/>
              <a:t>12</a:t>
            </a:fld>
            <a:endParaRPr lang="fr-CA" dirty="0"/>
          </a:p>
        </p:txBody>
      </p:sp>
      <p:sp>
        <p:nvSpPr>
          <p:cNvPr id="5" name="Date Placeholder 4"/>
          <p:cNvSpPr>
            <a:spLocks noGrp="1"/>
          </p:cNvSpPr>
          <p:nvPr>
            <p:ph type="dt" sz="half" idx="10"/>
          </p:nvPr>
        </p:nvSpPr>
        <p:spPr>
          <a:xfrm>
            <a:off x="223935" y="6356350"/>
            <a:ext cx="1042890" cy="365125"/>
          </a:xfrm>
        </p:spPr>
        <p:txBody>
          <a:bodyPr/>
          <a:lstStyle/>
          <a:p>
            <a:r>
              <a:rPr lang="fr-CA" dirty="0" smtClean="0"/>
              <a:t>Le </a:t>
            </a:r>
            <a:fld id="{A4D58DFB-E060-4503-96DA-755B4DFD1C90}" type="datetime4">
              <a:rPr lang="fr-CA" smtClean="0"/>
              <a:pPr/>
              <a:t>1er juin 2015</a:t>
            </a:fld>
            <a:endParaRPr lang="fr-CA" dirty="0"/>
          </a:p>
        </p:txBody>
      </p:sp>
      <p:sp>
        <p:nvSpPr>
          <p:cNvPr id="6" name="Footer Placeholder 5"/>
          <p:cNvSpPr>
            <a:spLocks noGrp="1"/>
          </p:cNvSpPr>
          <p:nvPr>
            <p:ph type="ftr" sz="quarter" idx="11"/>
          </p:nvPr>
        </p:nvSpPr>
        <p:spPr>
          <a:xfrm>
            <a:off x="1103962" y="6356350"/>
            <a:ext cx="5188554" cy="365125"/>
          </a:xfrm>
        </p:spPr>
        <p:txBody>
          <a:bodyPr/>
          <a:lstStyle/>
          <a:p>
            <a:r>
              <a:rPr lang="fr-CA" i="1" dirty="0"/>
              <a:t>Pour donner vie aux Directives concernant les proches aidants : Trousse de mobilisation</a:t>
            </a:r>
          </a:p>
        </p:txBody>
      </p:sp>
    </p:spTree>
    <p:extLst>
      <p:ext uri="{BB962C8B-B14F-4D97-AF65-F5344CB8AC3E}">
        <p14:creationId xmlns:p14="http://schemas.microsoft.com/office/powerpoint/2010/main" val="635848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96018"/>
          </a:xfrm>
        </p:spPr>
        <p:txBody>
          <a:bodyPr/>
          <a:lstStyle/>
          <a:p>
            <a:r>
              <a:rPr lang="fr-CA" dirty="0" smtClean="0"/>
              <a:t>Aperçu des </a:t>
            </a:r>
            <a:r>
              <a:rPr lang="fr-CA" i="1" dirty="0" smtClean="0"/>
              <a:t>Directives</a:t>
            </a:r>
            <a:r>
              <a:rPr lang="fr-CA" dirty="0" smtClean="0"/>
              <a:t> : le « pourquoi » (</a:t>
            </a:r>
            <a:r>
              <a:rPr lang="fr-CA" dirty="0"/>
              <a:t>o</a:t>
            </a:r>
            <a:r>
              <a:rPr lang="fr-CA" dirty="0" smtClean="0"/>
              <a:t>bjet)</a:t>
            </a:r>
            <a:endParaRPr lang="fr-CA" dirty="0"/>
          </a:p>
        </p:txBody>
      </p:sp>
      <p:sp>
        <p:nvSpPr>
          <p:cNvPr id="4" name="Content Placeholder 3"/>
          <p:cNvSpPr>
            <a:spLocks noGrp="1"/>
          </p:cNvSpPr>
          <p:nvPr>
            <p:ph sz="half" idx="2"/>
          </p:nvPr>
        </p:nvSpPr>
        <p:spPr/>
        <p:txBody>
          <a:bodyPr/>
          <a:lstStyle/>
          <a:p>
            <a:pPr marL="286650" indent="-285750">
              <a:buFont typeface="Arial"/>
              <a:buChar char="•"/>
            </a:pPr>
            <a:r>
              <a:rPr lang="fr-CA" dirty="0" smtClean="0"/>
              <a:t>Orienter les planificateurs de systèmes, les responsables des orientations politiques et les pourvoyeurs de services</a:t>
            </a:r>
          </a:p>
          <a:p>
            <a:pPr marL="286650" indent="-285750">
              <a:buFont typeface="Arial"/>
              <a:buChar char="•"/>
            </a:pPr>
            <a:r>
              <a:rPr lang="fr-CA" dirty="0" smtClean="0"/>
              <a:t>Faciliter la planification, la mise en œuvre et l’évaluation de services de soins en santé mentale</a:t>
            </a:r>
          </a:p>
          <a:p>
            <a:pPr marL="286650" indent="-285750">
              <a:buFont typeface="Arial"/>
              <a:buChar char="•"/>
            </a:pPr>
            <a:r>
              <a:rPr lang="fr-CA" dirty="0" smtClean="0"/>
              <a:t>Reconnaître les besoins uniques et urgents des proches aidants et y répondre</a:t>
            </a:r>
          </a:p>
        </p:txBody>
      </p:sp>
      <p:sp>
        <p:nvSpPr>
          <p:cNvPr id="8" name="Slide Number Placeholder 7"/>
          <p:cNvSpPr>
            <a:spLocks noGrp="1"/>
          </p:cNvSpPr>
          <p:nvPr>
            <p:ph type="sldNum" sz="quarter" idx="12"/>
          </p:nvPr>
        </p:nvSpPr>
        <p:spPr/>
        <p:txBody>
          <a:bodyPr/>
          <a:lstStyle/>
          <a:p>
            <a:fld id="{3CF1EA0B-F7AD-1547-937D-133775060B43}" type="slidenum">
              <a:rPr lang="fr-CA" smtClean="0"/>
              <a:t>13</a:t>
            </a:fld>
            <a:endParaRPr lang="fr-CA" dirty="0"/>
          </a:p>
        </p:txBody>
      </p:sp>
      <p:sp>
        <p:nvSpPr>
          <p:cNvPr id="9" name="Date Placeholder 8"/>
          <p:cNvSpPr>
            <a:spLocks noGrp="1"/>
          </p:cNvSpPr>
          <p:nvPr>
            <p:ph type="dt" sz="half" idx="10"/>
          </p:nvPr>
        </p:nvSpPr>
        <p:spPr>
          <a:xfrm>
            <a:off x="205273" y="6356350"/>
            <a:ext cx="1042502" cy="365125"/>
          </a:xfrm>
        </p:spPr>
        <p:txBody>
          <a:bodyPr/>
          <a:lstStyle/>
          <a:p>
            <a:r>
              <a:rPr lang="fr-CA" dirty="0" smtClean="0"/>
              <a:t>Le </a:t>
            </a:r>
            <a:fld id="{A4D58DFB-E060-4503-96DA-755B4DFD1C90}" type="datetime4">
              <a:rPr lang="fr-CA" smtClean="0"/>
              <a:pPr/>
              <a:t>1er juin 2015</a:t>
            </a:fld>
            <a:endParaRPr lang="fr-CA" dirty="0"/>
          </a:p>
        </p:txBody>
      </p:sp>
      <p:sp>
        <p:nvSpPr>
          <p:cNvPr id="10" name="Footer Placeholder 9"/>
          <p:cNvSpPr>
            <a:spLocks noGrp="1"/>
          </p:cNvSpPr>
          <p:nvPr>
            <p:ph type="ftr" sz="quarter" idx="11"/>
          </p:nvPr>
        </p:nvSpPr>
        <p:spPr>
          <a:xfrm>
            <a:off x="1103962" y="6356350"/>
            <a:ext cx="4743385" cy="365125"/>
          </a:xfrm>
        </p:spPr>
        <p:txBody>
          <a:bodyPr/>
          <a:lstStyle/>
          <a:p>
            <a:r>
              <a:rPr lang="fr-CA" i="1" dirty="0"/>
              <a:t>Pour donner vie aux Directives concernant les proches aidants : Trousse de mobilisation</a:t>
            </a:r>
          </a:p>
        </p:txBody>
      </p:sp>
      <p:pic>
        <p:nvPicPr>
          <p:cNvPr id="5"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89610" y="1467644"/>
            <a:ext cx="3291840" cy="4304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6866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Aperçu des </a:t>
            </a:r>
            <a:r>
              <a:rPr lang="fr-CA" i="1" dirty="0" smtClean="0"/>
              <a:t>Directives</a:t>
            </a:r>
            <a:r>
              <a:rPr lang="fr-CA" dirty="0" smtClean="0"/>
              <a:t> : le « comment »</a:t>
            </a:r>
            <a:endParaRPr lang="fr-CA" dirty="0"/>
          </a:p>
        </p:txBody>
      </p:sp>
      <p:sp>
        <p:nvSpPr>
          <p:cNvPr id="3" name="Content Placeholder 2"/>
          <p:cNvSpPr>
            <a:spLocks noGrp="1"/>
          </p:cNvSpPr>
          <p:nvPr>
            <p:ph idx="1"/>
          </p:nvPr>
        </p:nvSpPr>
        <p:spPr/>
        <p:txBody>
          <a:bodyPr/>
          <a:lstStyle/>
          <a:p>
            <a:pPr marL="286650" indent="-285750">
              <a:buFont typeface="Arial"/>
              <a:buChar char="•"/>
            </a:pPr>
            <a:r>
              <a:rPr lang="fr-CA" dirty="0" smtClean="0"/>
              <a:t>Le projet a été piloté par les membres de l’ancien Comité </a:t>
            </a:r>
            <a:r>
              <a:rPr lang="fr-CA" dirty="0"/>
              <a:t>consultatif sur les aidants membres de la </a:t>
            </a:r>
            <a:r>
              <a:rPr lang="fr-CA" dirty="0" smtClean="0"/>
              <a:t>famille</a:t>
            </a:r>
          </a:p>
          <a:p>
            <a:pPr marL="286650" indent="-285750">
              <a:buFont typeface="Arial"/>
              <a:buChar char="•"/>
            </a:pPr>
            <a:r>
              <a:rPr lang="fr-CA" dirty="0" smtClean="0"/>
              <a:t>Les </a:t>
            </a:r>
            <a:r>
              <a:rPr lang="fr-CA" i="1" dirty="0" smtClean="0"/>
              <a:t>Directives</a:t>
            </a:r>
            <a:r>
              <a:rPr lang="fr-CA" dirty="0" smtClean="0"/>
              <a:t> ont vu le jour après une recension de la littérature et des consultations avec des aidants, des personnes ayant un savoir expérientiel et des pourvoyeurs de services</a:t>
            </a:r>
          </a:p>
          <a:p>
            <a:pPr marL="286650" indent="-285750">
              <a:buFont typeface="Arial"/>
              <a:buChar char="•"/>
            </a:pPr>
            <a:r>
              <a:rPr lang="fr-CA" dirty="0" smtClean="0"/>
              <a:t>Elles sont le fruit d’un processus itératif entre le personnel de la Commission, des consultants des milieux de la recherche et le Comité </a:t>
            </a:r>
          </a:p>
        </p:txBody>
      </p:sp>
      <p:sp>
        <p:nvSpPr>
          <p:cNvPr id="4" name="Oval 3"/>
          <p:cNvSpPr/>
          <p:nvPr/>
        </p:nvSpPr>
        <p:spPr>
          <a:xfrm>
            <a:off x="2757830" y="4070350"/>
            <a:ext cx="3628339" cy="2235200"/>
          </a:xfrm>
          <a:prstGeom prst="ellipse">
            <a:avLst/>
          </a:prstGeom>
          <a:blipFill dpi="0" rotWithShape="1">
            <a:blip r:embed="rId3">
              <a:extLst>
                <a:ext uri="{28A0092B-C50C-407E-A947-70E740481C1C}">
                  <a14:useLocalDpi xmlns:a14="http://schemas.microsoft.com/office/drawing/2010/main" val="0"/>
                </a:ext>
              </a:extLst>
            </a:blip>
            <a:srcRect/>
            <a:stretch>
              <a:fillRect l="-6300" t="-3808" r="-3414" b="-541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fr-CA" dirty="0"/>
          </a:p>
        </p:txBody>
      </p:sp>
      <p:sp>
        <p:nvSpPr>
          <p:cNvPr id="5" name="Slide Number Placeholder 4"/>
          <p:cNvSpPr>
            <a:spLocks noGrp="1"/>
          </p:cNvSpPr>
          <p:nvPr>
            <p:ph type="sldNum" sz="quarter" idx="12"/>
          </p:nvPr>
        </p:nvSpPr>
        <p:spPr/>
        <p:txBody>
          <a:bodyPr/>
          <a:lstStyle/>
          <a:p>
            <a:fld id="{3CF1EA0B-F7AD-1547-937D-133775060B43}" type="slidenum">
              <a:rPr lang="fr-CA" smtClean="0"/>
              <a:t>14</a:t>
            </a:fld>
            <a:endParaRPr lang="fr-CA" dirty="0"/>
          </a:p>
        </p:txBody>
      </p:sp>
      <p:sp>
        <p:nvSpPr>
          <p:cNvPr id="6" name="Date Placeholder 5"/>
          <p:cNvSpPr>
            <a:spLocks noGrp="1"/>
          </p:cNvSpPr>
          <p:nvPr>
            <p:ph type="dt" sz="half" idx="10"/>
          </p:nvPr>
        </p:nvSpPr>
        <p:spPr>
          <a:xfrm>
            <a:off x="261257" y="6356350"/>
            <a:ext cx="1043668" cy="365125"/>
          </a:xfrm>
        </p:spPr>
        <p:txBody>
          <a:bodyPr/>
          <a:lstStyle/>
          <a:p>
            <a:r>
              <a:rPr lang="fr-CA" dirty="0" smtClean="0"/>
              <a:t>Le </a:t>
            </a:r>
            <a:fld id="{A4D58DFB-E060-4503-96DA-755B4DFD1C90}" type="datetime4">
              <a:rPr lang="fr-CA" smtClean="0"/>
              <a:pPr/>
              <a:t>1er juin 2015</a:t>
            </a:fld>
            <a:endParaRPr lang="fr-CA" dirty="0"/>
          </a:p>
        </p:txBody>
      </p:sp>
      <p:sp>
        <p:nvSpPr>
          <p:cNvPr id="7" name="Footer Placeholder 6"/>
          <p:cNvSpPr>
            <a:spLocks noGrp="1"/>
          </p:cNvSpPr>
          <p:nvPr>
            <p:ph type="ftr" sz="quarter" idx="11"/>
          </p:nvPr>
        </p:nvSpPr>
        <p:spPr>
          <a:xfrm>
            <a:off x="1103962" y="6356350"/>
            <a:ext cx="4947922" cy="365125"/>
          </a:xfrm>
        </p:spPr>
        <p:txBody>
          <a:bodyPr/>
          <a:lstStyle/>
          <a:p>
            <a:r>
              <a:rPr lang="fr-CA" i="1" dirty="0"/>
              <a:t>Pour donner vie aux Directives concernant les proches aidants : Trousse de mobilisation</a:t>
            </a:r>
          </a:p>
        </p:txBody>
      </p:sp>
    </p:spTree>
    <p:extLst>
      <p:ext uri="{BB962C8B-B14F-4D97-AF65-F5344CB8AC3E}">
        <p14:creationId xmlns:p14="http://schemas.microsoft.com/office/powerpoint/2010/main" val="29876089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Aperçu des </a:t>
            </a:r>
            <a:r>
              <a:rPr lang="fr-CA" i="1" dirty="0" smtClean="0"/>
              <a:t>Directives</a:t>
            </a:r>
            <a:r>
              <a:rPr lang="fr-CA" dirty="0" smtClean="0"/>
              <a:t> : le « pourquoi » </a:t>
            </a:r>
            <a:endParaRPr lang="fr-CA" dirty="0"/>
          </a:p>
        </p:txBody>
      </p:sp>
      <p:sp>
        <p:nvSpPr>
          <p:cNvPr id="3" name="Content Placeholder 2"/>
          <p:cNvSpPr>
            <a:spLocks noGrp="1"/>
          </p:cNvSpPr>
          <p:nvPr>
            <p:ph idx="1"/>
          </p:nvPr>
        </p:nvSpPr>
        <p:spPr/>
        <p:txBody>
          <a:bodyPr/>
          <a:lstStyle/>
          <a:p>
            <a:r>
              <a:rPr lang="fr-CA" dirty="0" smtClean="0"/>
              <a:t>Publiées en 2013, les </a:t>
            </a:r>
            <a:r>
              <a:rPr lang="fr-CA" i="1" dirty="0" smtClean="0"/>
              <a:t>Directives</a:t>
            </a:r>
            <a:r>
              <a:rPr lang="fr-CA" dirty="0" smtClean="0"/>
              <a:t> présentent une vision et un plan d’action en vue </a:t>
            </a:r>
            <a:r>
              <a:rPr lang="fr-CA" dirty="0"/>
              <a:t>d’un </a:t>
            </a:r>
            <a:r>
              <a:rPr lang="fr-CA" dirty="0" smtClean="0"/>
              <a:t>système exhaustif de soins reposant </a:t>
            </a:r>
            <a:r>
              <a:rPr lang="fr-CA" dirty="0"/>
              <a:t>sur </a:t>
            </a:r>
            <a:r>
              <a:rPr lang="fr-CA" dirty="0" smtClean="0"/>
              <a:t>des principes et éclairé par des données probantes qui vient soutenir les proches </a:t>
            </a:r>
            <a:r>
              <a:rPr lang="fr-CA" dirty="0"/>
              <a:t>aidants </a:t>
            </a:r>
            <a:r>
              <a:rPr lang="fr-CA" dirty="0" smtClean="0"/>
              <a:t>afin </a:t>
            </a:r>
            <a:r>
              <a:rPr lang="fr-CA" dirty="0"/>
              <a:t>qu’ils puissent offrir les meilleurs soins possibles à un proche sans compromettre leur propre bien-être.</a:t>
            </a:r>
          </a:p>
        </p:txBody>
      </p:sp>
      <p:pic>
        <p:nvPicPr>
          <p:cNvPr id="4" name="Picture 2" descr="C:\Users\lhager\AppData\Local\Microsoft\Windows\Temporary Internet Files\Content.IE5\NJU00W0P\MC900324808[1].wmf"/>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65476" y="3450248"/>
            <a:ext cx="3213049" cy="185082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3CF1EA0B-F7AD-1547-937D-133775060B43}" type="slidenum">
              <a:rPr lang="fr-CA" smtClean="0"/>
              <a:t>15</a:t>
            </a:fld>
            <a:endParaRPr lang="fr-CA" dirty="0"/>
          </a:p>
        </p:txBody>
      </p:sp>
      <p:sp>
        <p:nvSpPr>
          <p:cNvPr id="6" name="Date Placeholder 5"/>
          <p:cNvSpPr>
            <a:spLocks noGrp="1"/>
          </p:cNvSpPr>
          <p:nvPr>
            <p:ph type="dt" sz="half" idx="10"/>
          </p:nvPr>
        </p:nvSpPr>
        <p:spPr>
          <a:xfrm>
            <a:off x="233265" y="6356350"/>
            <a:ext cx="1071660" cy="365125"/>
          </a:xfrm>
        </p:spPr>
        <p:txBody>
          <a:bodyPr/>
          <a:lstStyle/>
          <a:p>
            <a:r>
              <a:rPr lang="fr-CA" dirty="0" smtClean="0"/>
              <a:t>Le </a:t>
            </a:r>
            <a:fld id="{A4D58DFB-E060-4503-96DA-755B4DFD1C90}" type="datetime4">
              <a:rPr lang="fr-CA" smtClean="0"/>
              <a:pPr/>
              <a:t>1er juin 2015</a:t>
            </a:fld>
            <a:endParaRPr lang="fr-CA" dirty="0"/>
          </a:p>
        </p:txBody>
      </p:sp>
      <p:sp>
        <p:nvSpPr>
          <p:cNvPr id="7" name="Footer Placeholder 6"/>
          <p:cNvSpPr>
            <a:spLocks noGrp="1"/>
          </p:cNvSpPr>
          <p:nvPr>
            <p:ph type="ftr" sz="quarter" idx="11"/>
          </p:nvPr>
        </p:nvSpPr>
        <p:spPr>
          <a:xfrm>
            <a:off x="1103962" y="6356350"/>
            <a:ext cx="5074563" cy="365125"/>
          </a:xfrm>
        </p:spPr>
        <p:txBody>
          <a:bodyPr/>
          <a:lstStyle/>
          <a:p>
            <a:r>
              <a:rPr lang="fr-CA" i="1" dirty="0"/>
              <a:t>Pour donner vie aux Directives concernant les proches aidants : Trousse de mobilisation</a:t>
            </a:r>
          </a:p>
        </p:txBody>
      </p:sp>
    </p:spTree>
    <p:extLst>
      <p:ext uri="{BB962C8B-B14F-4D97-AF65-F5344CB8AC3E}">
        <p14:creationId xmlns:p14="http://schemas.microsoft.com/office/powerpoint/2010/main" val="40573237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41 recommandations dans 5 catégories</a:t>
            </a:r>
            <a:endParaRPr lang="fr-CA"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29974476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3CF1EA0B-F7AD-1547-937D-133775060B43}" type="slidenum">
              <a:rPr lang="fr-CA" smtClean="0"/>
              <a:t>16</a:t>
            </a:fld>
            <a:endParaRPr lang="fr-CA" dirty="0"/>
          </a:p>
        </p:txBody>
      </p:sp>
      <p:sp>
        <p:nvSpPr>
          <p:cNvPr id="6" name="Date Placeholder 5"/>
          <p:cNvSpPr>
            <a:spLocks noGrp="1"/>
          </p:cNvSpPr>
          <p:nvPr>
            <p:ph type="dt" sz="half" idx="10"/>
          </p:nvPr>
        </p:nvSpPr>
        <p:spPr>
          <a:xfrm>
            <a:off x="130629" y="6356350"/>
            <a:ext cx="973333" cy="365125"/>
          </a:xfrm>
        </p:spPr>
        <p:txBody>
          <a:bodyPr/>
          <a:lstStyle/>
          <a:p>
            <a:r>
              <a:rPr lang="fr-CA" dirty="0" smtClean="0"/>
              <a:t>Le </a:t>
            </a:r>
            <a:fld id="{A4D58DFB-E060-4503-96DA-755B4DFD1C90}" type="datetime4">
              <a:rPr lang="fr-CA" smtClean="0"/>
              <a:pPr/>
              <a:t>1er juin 2015</a:t>
            </a:fld>
            <a:endParaRPr lang="fr-CA" dirty="0"/>
          </a:p>
        </p:txBody>
      </p:sp>
      <p:sp>
        <p:nvSpPr>
          <p:cNvPr id="7" name="Footer Placeholder 6"/>
          <p:cNvSpPr>
            <a:spLocks noGrp="1"/>
          </p:cNvSpPr>
          <p:nvPr>
            <p:ph type="ftr" sz="quarter" idx="11"/>
          </p:nvPr>
        </p:nvSpPr>
        <p:spPr>
          <a:xfrm>
            <a:off x="1103962" y="6356350"/>
            <a:ext cx="4755417" cy="365125"/>
          </a:xfrm>
        </p:spPr>
        <p:txBody>
          <a:bodyPr/>
          <a:lstStyle/>
          <a:p>
            <a:r>
              <a:rPr lang="fr-CA" i="1" dirty="0"/>
              <a:t>Pour donner vie aux Directives concernant les proches aidants : Trousse de mobilisation</a:t>
            </a:r>
          </a:p>
        </p:txBody>
      </p:sp>
    </p:spTree>
    <p:extLst>
      <p:ext uri="{BB962C8B-B14F-4D97-AF65-F5344CB8AC3E}">
        <p14:creationId xmlns:p14="http://schemas.microsoft.com/office/powerpoint/2010/main" val="3387009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1" dirty="0" smtClean="0"/>
              <a:t>Éléments à prendre en considération dans la planification des services</a:t>
            </a:r>
            <a:endParaRPr lang="fr-CA" dirty="0"/>
          </a:p>
        </p:txBody>
      </p:sp>
      <p:sp>
        <p:nvSpPr>
          <p:cNvPr id="3" name="Content Placeholder 2"/>
          <p:cNvSpPr>
            <a:spLocks noGrp="1"/>
          </p:cNvSpPr>
          <p:nvPr>
            <p:ph idx="1"/>
          </p:nvPr>
        </p:nvSpPr>
        <p:spPr/>
        <p:txBody>
          <a:bodyPr/>
          <a:lstStyle/>
          <a:p>
            <a:pPr marL="286650" indent="-285750">
              <a:buFont typeface="Arial"/>
              <a:buChar char="•"/>
            </a:pPr>
            <a:r>
              <a:rPr lang="fr-CA" dirty="0" smtClean="0"/>
              <a:t>Les besoins des familles en matière d’information sur les moyens d’accéder aux services</a:t>
            </a:r>
          </a:p>
          <a:p>
            <a:pPr marL="286650" indent="-285750">
              <a:buFont typeface="Arial"/>
              <a:buChar char="•"/>
            </a:pPr>
            <a:r>
              <a:rPr lang="fr-CA" dirty="0" smtClean="0"/>
              <a:t>La lutte contre la stigmatisation</a:t>
            </a:r>
          </a:p>
          <a:p>
            <a:pPr marL="286650" indent="-285750">
              <a:buFont typeface="Arial"/>
              <a:buChar char="•"/>
            </a:pPr>
            <a:r>
              <a:rPr lang="fr-CA" dirty="0" smtClean="0"/>
              <a:t>La diversité des familles</a:t>
            </a:r>
          </a:p>
          <a:p>
            <a:pPr marL="286650" indent="-285750">
              <a:buFont typeface="Arial"/>
              <a:buChar char="•"/>
            </a:pPr>
            <a:r>
              <a:rPr lang="fr-CA" dirty="0" smtClean="0"/>
              <a:t>La compétence/la sécurité culturelles </a:t>
            </a:r>
          </a:p>
          <a:p>
            <a:pPr marL="286650" indent="-285750">
              <a:buFont typeface="Arial"/>
              <a:buChar char="•"/>
            </a:pPr>
            <a:r>
              <a:rPr lang="fr-CA" dirty="0" smtClean="0"/>
              <a:t>Les défis des familles qui vivent en milieu rural et dans les communautés éloignées</a:t>
            </a:r>
          </a:p>
          <a:p>
            <a:pPr marL="286650" indent="-285750">
              <a:buFont typeface="Arial"/>
              <a:buChar char="•"/>
            </a:pPr>
            <a:r>
              <a:rPr lang="fr-CA" dirty="0" smtClean="0"/>
              <a:t>Parcours de vie, rôles et relations</a:t>
            </a:r>
          </a:p>
        </p:txBody>
      </p:sp>
      <p:sp>
        <p:nvSpPr>
          <p:cNvPr id="4" name="Slide Number Placeholder 3"/>
          <p:cNvSpPr>
            <a:spLocks noGrp="1"/>
          </p:cNvSpPr>
          <p:nvPr>
            <p:ph type="sldNum" sz="quarter" idx="12"/>
          </p:nvPr>
        </p:nvSpPr>
        <p:spPr/>
        <p:txBody>
          <a:bodyPr/>
          <a:lstStyle/>
          <a:p>
            <a:fld id="{3CF1EA0B-F7AD-1547-937D-133775060B43}" type="slidenum">
              <a:rPr lang="en-US" smtClean="0"/>
              <a:t>17</a:t>
            </a:fld>
            <a:endParaRPr lang="en-US" dirty="0"/>
          </a:p>
        </p:txBody>
      </p:sp>
      <p:sp>
        <p:nvSpPr>
          <p:cNvPr id="5" name="Date Placeholder 4"/>
          <p:cNvSpPr>
            <a:spLocks noGrp="1"/>
          </p:cNvSpPr>
          <p:nvPr>
            <p:ph type="dt" sz="half" idx="10"/>
          </p:nvPr>
        </p:nvSpPr>
        <p:spPr>
          <a:xfrm>
            <a:off x="251927" y="6356350"/>
            <a:ext cx="976798" cy="365125"/>
          </a:xfrm>
        </p:spPr>
        <p:txBody>
          <a:bodyPr/>
          <a:lstStyle/>
          <a:p>
            <a:r>
              <a:rPr lang="fr-CA" dirty="0" smtClean="0"/>
              <a:t>Le </a:t>
            </a:r>
            <a:fld id="{A4D58DFB-E060-4503-96DA-755B4DFD1C90}" type="datetime4">
              <a:rPr lang="fr-CA" smtClean="0"/>
              <a:pPr/>
              <a:t>1er juin 2015</a:t>
            </a:fld>
            <a:endParaRPr lang="en-US" dirty="0"/>
          </a:p>
        </p:txBody>
      </p:sp>
      <p:sp>
        <p:nvSpPr>
          <p:cNvPr id="6" name="Footer Placeholder 5"/>
          <p:cNvSpPr>
            <a:spLocks noGrp="1"/>
          </p:cNvSpPr>
          <p:nvPr>
            <p:ph type="ftr" sz="quarter" idx="11"/>
          </p:nvPr>
        </p:nvSpPr>
        <p:spPr>
          <a:xfrm>
            <a:off x="1103962" y="6356350"/>
            <a:ext cx="4767449" cy="365125"/>
          </a:xfrm>
        </p:spPr>
        <p:txBody>
          <a:bodyPr/>
          <a:lstStyle/>
          <a:p>
            <a:r>
              <a:rPr lang="fr-CA" i="1" dirty="0"/>
              <a:t>Pour donner vie aux Directives concernant les proches aidants : Trousse de mobilisation</a:t>
            </a:r>
          </a:p>
        </p:txBody>
      </p:sp>
    </p:spTree>
    <p:extLst>
      <p:ext uri="{BB962C8B-B14F-4D97-AF65-F5344CB8AC3E}">
        <p14:creationId xmlns:p14="http://schemas.microsoft.com/office/powerpoint/2010/main" val="45905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1" dirty="0" smtClean="0"/>
              <a:t>Facteurs qui vont faciliter la transformation </a:t>
            </a:r>
            <a:endParaRPr lang="fr-CA" dirty="0"/>
          </a:p>
        </p:txBody>
      </p:sp>
      <p:sp>
        <p:nvSpPr>
          <p:cNvPr id="3" name="Content Placeholder 2"/>
          <p:cNvSpPr>
            <a:spLocks noGrp="1"/>
          </p:cNvSpPr>
          <p:nvPr>
            <p:ph idx="1"/>
          </p:nvPr>
        </p:nvSpPr>
        <p:spPr/>
        <p:txBody>
          <a:bodyPr>
            <a:normAutofit/>
          </a:bodyPr>
          <a:lstStyle/>
          <a:p>
            <a:pPr marL="286650" indent="-285750">
              <a:buFont typeface="Arial"/>
              <a:buChar char="•"/>
            </a:pPr>
            <a:r>
              <a:rPr lang="fr-CA" dirty="0" smtClean="0"/>
              <a:t>Les familles participent à l’examen, à la planification et à l’évaluation des services</a:t>
            </a:r>
          </a:p>
          <a:p>
            <a:pPr marL="286650" indent="-285750">
              <a:buFont typeface="Arial"/>
              <a:buChar char="•"/>
            </a:pPr>
            <a:r>
              <a:rPr lang="fr-CA" dirty="0" smtClean="0"/>
              <a:t>Augmentation des ressources pour les programmes de soutien des proches aidants</a:t>
            </a:r>
          </a:p>
          <a:p>
            <a:pPr marL="286650" indent="-285750">
              <a:buFont typeface="Arial"/>
              <a:buChar char="•"/>
            </a:pPr>
            <a:r>
              <a:rPr lang="fr-CA" dirty="0"/>
              <a:t>D</a:t>
            </a:r>
            <a:r>
              <a:rPr lang="fr-CA" dirty="0" smtClean="0"/>
              <a:t>es lignes directrices de pratique destinées aux pourvoyeurs de services sur les façons de travailler avec les familles</a:t>
            </a:r>
          </a:p>
          <a:p>
            <a:pPr marL="286650" indent="-285750">
              <a:buFont typeface="Arial"/>
              <a:buChar char="•"/>
            </a:pPr>
            <a:r>
              <a:rPr lang="fr-CA" dirty="0" smtClean="0"/>
              <a:t>Renforcement de la capacité des communautés d’appuyer les familles</a:t>
            </a:r>
          </a:p>
          <a:p>
            <a:pPr marL="286650" indent="-285750">
              <a:buFont typeface="Arial"/>
              <a:buChar char="•"/>
            </a:pPr>
            <a:r>
              <a:rPr lang="fr-CA" dirty="0" smtClean="0"/>
              <a:t>Création de rôles spécialisés de soutien et de coordination du soutien aux proches aidants</a:t>
            </a:r>
          </a:p>
          <a:p>
            <a:pPr marL="286650" indent="-285750">
              <a:buFont typeface="Arial"/>
              <a:buChar char="•"/>
            </a:pPr>
            <a:r>
              <a:rPr lang="fr-CA" dirty="0" smtClean="0"/>
              <a:t>Aiguillage des proches aidants vers les organismes de soutien des aidants</a:t>
            </a:r>
          </a:p>
          <a:p>
            <a:pPr marL="286650" indent="-285750">
              <a:buFont typeface="Arial"/>
              <a:buChar char="•"/>
            </a:pPr>
            <a:r>
              <a:rPr lang="fr-CA" dirty="0" smtClean="0"/>
              <a:t>Réalisation d’une recherche sur l’efficacité des services et des soutiens destinés aux proches aidants</a:t>
            </a:r>
          </a:p>
          <a:p>
            <a:pPr marL="286650" indent="-285750">
              <a:buFont typeface="Arial"/>
              <a:buChar char="•"/>
            </a:pPr>
            <a:r>
              <a:rPr lang="fr-CA" dirty="0" smtClean="0"/>
              <a:t>Mise sur pied d’un groupe de travail intersectoriel pour la transformation des </a:t>
            </a:r>
            <a:r>
              <a:rPr lang="fr-CA" i="1" dirty="0" smtClean="0"/>
              <a:t>Directives</a:t>
            </a:r>
            <a:r>
              <a:rPr lang="fr-CA" dirty="0" smtClean="0"/>
              <a:t> en plan d’action</a:t>
            </a:r>
          </a:p>
        </p:txBody>
      </p:sp>
      <p:sp>
        <p:nvSpPr>
          <p:cNvPr id="4" name="Slide Number Placeholder 3"/>
          <p:cNvSpPr>
            <a:spLocks noGrp="1"/>
          </p:cNvSpPr>
          <p:nvPr>
            <p:ph type="sldNum" sz="quarter" idx="12"/>
          </p:nvPr>
        </p:nvSpPr>
        <p:spPr/>
        <p:txBody>
          <a:bodyPr/>
          <a:lstStyle/>
          <a:p>
            <a:fld id="{3CF1EA0B-F7AD-1547-937D-133775060B43}" type="slidenum">
              <a:rPr lang="fr-CA" smtClean="0"/>
              <a:t>18</a:t>
            </a:fld>
            <a:endParaRPr lang="fr-CA" dirty="0"/>
          </a:p>
        </p:txBody>
      </p:sp>
      <p:sp>
        <p:nvSpPr>
          <p:cNvPr id="5" name="Date Placeholder 4"/>
          <p:cNvSpPr>
            <a:spLocks noGrp="1"/>
          </p:cNvSpPr>
          <p:nvPr>
            <p:ph type="dt" sz="half" idx="10"/>
          </p:nvPr>
        </p:nvSpPr>
        <p:spPr>
          <a:xfrm>
            <a:off x="158620" y="6356350"/>
            <a:ext cx="1117730" cy="365125"/>
          </a:xfrm>
        </p:spPr>
        <p:txBody>
          <a:bodyPr/>
          <a:lstStyle/>
          <a:p>
            <a:r>
              <a:rPr lang="fr-CA" dirty="0" smtClean="0"/>
              <a:t>Le </a:t>
            </a:r>
            <a:fld id="{A4D58DFB-E060-4503-96DA-755B4DFD1C90}" type="datetime4">
              <a:rPr lang="fr-CA" smtClean="0"/>
              <a:pPr/>
              <a:t>1er juin 2015</a:t>
            </a:fld>
            <a:endParaRPr lang="fr-CA" dirty="0"/>
          </a:p>
        </p:txBody>
      </p:sp>
      <p:sp>
        <p:nvSpPr>
          <p:cNvPr id="6" name="Footer Placeholder 5"/>
          <p:cNvSpPr>
            <a:spLocks noGrp="1"/>
          </p:cNvSpPr>
          <p:nvPr>
            <p:ph type="ftr" sz="quarter" idx="11"/>
          </p:nvPr>
        </p:nvSpPr>
        <p:spPr>
          <a:xfrm>
            <a:off x="1103962" y="6356350"/>
            <a:ext cx="5742006" cy="365125"/>
          </a:xfrm>
        </p:spPr>
        <p:txBody>
          <a:bodyPr/>
          <a:lstStyle/>
          <a:p>
            <a:r>
              <a:rPr lang="fr-CA" i="1" dirty="0"/>
              <a:t>Pour donner vie aux Directives concernant les proches aidants : Trousse de mobilisation</a:t>
            </a:r>
          </a:p>
        </p:txBody>
      </p:sp>
    </p:spTree>
    <p:extLst>
      <p:ext uri="{BB962C8B-B14F-4D97-AF65-F5344CB8AC3E}">
        <p14:creationId xmlns:p14="http://schemas.microsoft.com/office/powerpoint/2010/main" val="14466082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smtClean="0"/>
              <a:t>Questions pour alimenter la discussion :</a:t>
            </a:r>
            <a:endParaRPr lang="fr-CA" dirty="0"/>
          </a:p>
        </p:txBody>
      </p:sp>
      <p:sp>
        <p:nvSpPr>
          <p:cNvPr id="3" name="Content Placeholder 2"/>
          <p:cNvSpPr>
            <a:spLocks noGrp="1"/>
          </p:cNvSpPr>
          <p:nvPr>
            <p:ph idx="1"/>
          </p:nvPr>
        </p:nvSpPr>
        <p:spPr/>
        <p:txBody>
          <a:bodyPr/>
          <a:lstStyle/>
          <a:p>
            <a:r>
              <a:rPr lang="fr-CA" dirty="0" smtClean="0"/>
              <a:t>Comment ces </a:t>
            </a:r>
            <a:r>
              <a:rPr lang="fr-CA" i="1" dirty="0" smtClean="0"/>
              <a:t>Directives</a:t>
            </a:r>
            <a:r>
              <a:rPr lang="fr-CA" dirty="0" smtClean="0"/>
              <a:t> pourraient-elles être utilisées dans votre travail?</a:t>
            </a:r>
          </a:p>
        </p:txBody>
      </p:sp>
      <p:pic>
        <p:nvPicPr>
          <p:cNvPr id="4" name="bcfd3f27-16ff-4677-870e-818d4ef7c16c" descr="425751C9-96DE-48BE-802F-3A33D5C960E8@ok"/>
          <p:cNvPicPr>
            <a:picLocks noChangeAspect="1" noChangeArrowheads="1"/>
          </p:cNvPicPr>
          <p:nvPr/>
        </p:nvPicPr>
        <p:blipFill>
          <a:blip r:embed="rId3"/>
          <a:srcRect/>
          <a:stretch>
            <a:fillRect/>
          </a:stretch>
        </p:blipFill>
        <p:spPr bwMode="auto">
          <a:xfrm>
            <a:off x="2303807" y="2440863"/>
            <a:ext cx="4050682" cy="2718554"/>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3CF1EA0B-F7AD-1547-937D-133775060B43}" type="slidenum">
              <a:rPr lang="fr-CA" smtClean="0"/>
              <a:t>19</a:t>
            </a:fld>
            <a:endParaRPr lang="fr-CA" dirty="0"/>
          </a:p>
        </p:txBody>
      </p:sp>
      <p:sp>
        <p:nvSpPr>
          <p:cNvPr id="6" name="Date Placeholder 5"/>
          <p:cNvSpPr>
            <a:spLocks noGrp="1"/>
          </p:cNvSpPr>
          <p:nvPr>
            <p:ph type="dt" sz="half" idx="10"/>
          </p:nvPr>
        </p:nvSpPr>
        <p:spPr>
          <a:xfrm>
            <a:off x="186612" y="6356350"/>
            <a:ext cx="1089738" cy="365125"/>
          </a:xfrm>
        </p:spPr>
        <p:txBody>
          <a:bodyPr/>
          <a:lstStyle/>
          <a:p>
            <a:r>
              <a:rPr lang="fr-CA" dirty="0" smtClean="0"/>
              <a:t>Le </a:t>
            </a:r>
            <a:fld id="{A4D58DFB-E060-4503-96DA-755B4DFD1C90}" type="datetime4">
              <a:rPr lang="fr-CA" smtClean="0"/>
              <a:pPr/>
              <a:t>1er juin 2015</a:t>
            </a:fld>
            <a:endParaRPr lang="fr-CA" dirty="0"/>
          </a:p>
        </p:txBody>
      </p:sp>
      <p:sp>
        <p:nvSpPr>
          <p:cNvPr id="7" name="Footer Placeholder 6"/>
          <p:cNvSpPr>
            <a:spLocks noGrp="1"/>
          </p:cNvSpPr>
          <p:nvPr>
            <p:ph type="ftr" sz="quarter" idx="11"/>
          </p:nvPr>
        </p:nvSpPr>
        <p:spPr>
          <a:xfrm>
            <a:off x="1103962" y="6356350"/>
            <a:ext cx="5441217" cy="365125"/>
          </a:xfrm>
        </p:spPr>
        <p:txBody>
          <a:bodyPr/>
          <a:lstStyle/>
          <a:p>
            <a:r>
              <a:rPr lang="fr-CA" i="1" dirty="0"/>
              <a:t>Pour donner vie aux Directives concernant les proches aidants : Trousse de mobilisation</a:t>
            </a:r>
          </a:p>
        </p:txBody>
      </p:sp>
    </p:spTree>
    <p:extLst>
      <p:ext uri="{BB962C8B-B14F-4D97-AF65-F5344CB8AC3E}">
        <p14:creationId xmlns:p14="http://schemas.microsoft.com/office/powerpoint/2010/main" val="366984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4656"/>
            <a:ext cx="7072604" cy="1789512"/>
          </a:xfrm>
        </p:spPr>
        <p:txBody>
          <a:bodyPr/>
          <a:lstStyle/>
          <a:p>
            <a:r>
              <a:rPr lang="fr-CA" dirty="0" smtClean="0"/>
              <a:t>Mot de bienvenue et présentatio</a:t>
            </a:r>
            <a:r>
              <a:rPr lang="fr-CA" dirty="0"/>
              <a:t>n</a:t>
            </a:r>
          </a:p>
        </p:txBody>
      </p:sp>
      <p:sp>
        <p:nvSpPr>
          <p:cNvPr id="3" name="Text Placeholder 2"/>
          <p:cNvSpPr>
            <a:spLocks noGrp="1"/>
          </p:cNvSpPr>
          <p:nvPr>
            <p:ph type="body" idx="1"/>
          </p:nvPr>
        </p:nvSpPr>
        <p:spPr/>
        <p:txBody>
          <a:bodyPr/>
          <a:lstStyle/>
          <a:p>
            <a:r>
              <a:rPr lang="fr-CA" dirty="0" smtClean="0"/>
              <a:t>Présentation de l’animateur/l’animatrice.</a:t>
            </a:r>
            <a:endParaRPr lang="fr-CA" dirty="0"/>
          </a:p>
        </p:txBody>
      </p:sp>
    </p:spTree>
    <p:extLst>
      <p:ext uri="{BB962C8B-B14F-4D97-AF65-F5344CB8AC3E}">
        <p14:creationId xmlns:p14="http://schemas.microsoft.com/office/powerpoint/2010/main" val="26376230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À partir de maintenant</a:t>
            </a:r>
            <a:endParaRPr lang="fr-CA" dirty="0"/>
          </a:p>
        </p:txBody>
      </p:sp>
      <p:sp>
        <p:nvSpPr>
          <p:cNvPr id="3" name="Content Placeholder 2"/>
          <p:cNvSpPr>
            <a:spLocks noGrp="1"/>
          </p:cNvSpPr>
          <p:nvPr>
            <p:ph idx="1"/>
          </p:nvPr>
        </p:nvSpPr>
        <p:spPr/>
        <p:txBody>
          <a:bodyPr/>
          <a:lstStyle/>
          <a:p>
            <a:r>
              <a:rPr lang="fr-CA" dirty="0" smtClean="0"/>
              <a:t>Il faudra un effort de collaboration si on veut travailler à améliorer les soutiens destinés aux proches aidants.</a:t>
            </a:r>
          </a:p>
          <a:p>
            <a:pPr marL="286650" indent="-285750">
              <a:buFont typeface="Arial"/>
              <a:buChar char="•"/>
            </a:pPr>
            <a:r>
              <a:rPr lang="fr-CA" dirty="0" smtClean="0"/>
              <a:t>Comment peut-on travailler ensemble?</a:t>
            </a:r>
          </a:p>
          <a:p>
            <a:pPr marL="286650" indent="-285750">
              <a:buFont typeface="Arial"/>
              <a:buChar char="•"/>
            </a:pPr>
            <a:r>
              <a:rPr lang="fr-CA" dirty="0" smtClean="0"/>
              <a:t>Les prochaines étapes</a:t>
            </a:r>
          </a:p>
        </p:txBody>
      </p:sp>
      <p:sp>
        <p:nvSpPr>
          <p:cNvPr id="4" name="Slide Number Placeholder 3"/>
          <p:cNvSpPr>
            <a:spLocks noGrp="1"/>
          </p:cNvSpPr>
          <p:nvPr>
            <p:ph type="sldNum" sz="quarter" idx="12"/>
          </p:nvPr>
        </p:nvSpPr>
        <p:spPr/>
        <p:txBody>
          <a:bodyPr/>
          <a:lstStyle/>
          <a:p>
            <a:fld id="{3CF1EA0B-F7AD-1547-937D-133775060B43}" type="slidenum">
              <a:rPr lang="fr-CA" smtClean="0"/>
              <a:t>20</a:t>
            </a:fld>
            <a:endParaRPr lang="fr-CA" dirty="0"/>
          </a:p>
        </p:txBody>
      </p:sp>
      <p:sp>
        <p:nvSpPr>
          <p:cNvPr id="5" name="Date Placeholder 4"/>
          <p:cNvSpPr>
            <a:spLocks noGrp="1"/>
          </p:cNvSpPr>
          <p:nvPr>
            <p:ph type="dt" sz="half" idx="10"/>
          </p:nvPr>
        </p:nvSpPr>
        <p:spPr>
          <a:xfrm>
            <a:off x="186611" y="6356350"/>
            <a:ext cx="1099263" cy="365125"/>
          </a:xfrm>
        </p:spPr>
        <p:txBody>
          <a:bodyPr/>
          <a:lstStyle/>
          <a:p>
            <a:r>
              <a:rPr lang="fr-CA" dirty="0" smtClean="0"/>
              <a:t>Le </a:t>
            </a:r>
            <a:fld id="{A4D58DFB-E060-4503-96DA-755B4DFD1C90}" type="datetime4">
              <a:rPr lang="fr-CA" smtClean="0"/>
              <a:pPr/>
              <a:t>1er juin 2015</a:t>
            </a:fld>
            <a:endParaRPr lang="fr-CA" dirty="0"/>
          </a:p>
        </p:txBody>
      </p:sp>
      <p:sp>
        <p:nvSpPr>
          <p:cNvPr id="6" name="Footer Placeholder 5"/>
          <p:cNvSpPr>
            <a:spLocks noGrp="1"/>
          </p:cNvSpPr>
          <p:nvPr>
            <p:ph type="ftr" sz="quarter" idx="11"/>
          </p:nvPr>
        </p:nvSpPr>
        <p:spPr>
          <a:xfrm>
            <a:off x="1103962" y="6356350"/>
            <a:ext cx="4803543" cy="365125"/>
          </a:xfrm>
        </p:spPr>
        <p:txBody>
          <a:bodyPr/>
          <a:lstStyle/>
          <a:p>
            <a:r>
              <a:rPr lang="fr-CA" i="1" dirty="0"/>
              <a:t>Pour donner vie aux Directives concernant les proches aidants : Trousse de mobilisation</a:t>
            </a:r>
          </a:p>
        </p:txBody>
      </p:sp>
    </p:spTree>
    <p:extLst>
      <p:ext uri="{BB962C8B-B14F-4D97-AF65-F5344CB8AC3E}">
        <p14:creationId xmlns:p14="http://schemas.microsoft.com/office/powerpoint/2010/main" val="33898417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descr="C:\Users\jmankowski\AppData\Local\Microsoft\Windows\Temporary Internet Files\Content.IE5\E5BUUN6P\MC900053962[1].wmf"/>
          <p:cNvPicPr>
            <a:picLocks noGrp="1" noChangeAspect="1" noChangeArrowheads="1"/>
          </p:cNvPicPr>
          <p:nvPr>
            <p:ph idx="1"/>
          </p:nvPr>
        </p:nvPicPr>
        <p:blipFill rotWithShape="1">
          <a:blip r:embed="rId3"/>
          <a:srcRect l="-90869" t="-29821" r="-90869" b="-29821"/>
          <a:stretch/>
        </p:blipFill>
        <p:spPr bwMode="auto">
          <a:prstGeom prst="rect">
            <a:avLst/>
          </a:prstGeom>
          <a:noFill/>
        </p:spPr>
      </p:pic>
      <p:sp>
        <p:nvSpPr>
          <p:cNvPr id="5" name="Slide Number Placeholder 4"/>
          <p:cNvSpPr>
            <a:spLocks noGrp="1"/>
          </p:cNvSpPr>
          <p:nvPr>
            <p:ph type="sldNum" sz="quarter" idx="12"/>
          </p:nvPr>
        </p:nvSpPr>
        <p:spPr/>
        <p:txBody>
          <a:bodyPr/>
          <a:lstStyle/>
          <a:p>
            <a:fld id="{3CF1EA0B-F7AD-1547-937D-133775060B43}" type="slidenum">
              <a:rPr lang="en-US" smtClean="0"/>
              <a:t>21</a:t>
            </a:fld>
            <a:endParaRPr lang="en-US" dirty="0"/>
          </a:p>
        </p:txBody>
      </p:sp>
      <p:sp>
        <p:nvSpPr>
          <p:cNvPr id="6" name="Date Placeholder 5"/>
          <p:cNvSpPr>
            <a:spLocks noGrp="1"/>
          </p:cNvSpPr>
          <p:nvPr>
            <p:ph type="dt" sz="half" idx="10"/>
          </p:nvPr>
        </p:nvSpPr>
        <p:spPr>
          <a:xfrm>
            <a:off x="186611" y="6356350"/>
            <a:ext cx="1061163" cy="365125"/>
          </a:xfrm>
        </p:spPr>
        <p:txBody>
          <a:bodyPr/>
          <a:lstStyle/>
          <a:p>
            <a:r>
              <a:rPr lang="fr-CA" dirty="0" smtClean="0"/>
              <a:t>Le </a:t>
            </a:r>
            <a:fld id="{A4D58DFB-E060-4503-96DA-755B4DFD1C90}" type="datetime4">
              <a:rPr lang="fr-CA" smtClean="0"/>
              <a:pPr/>
              <a:t>1er juin 2015</a:t>
            </a:fld>
            <a:endParaRPr lang="en-US" dirty="0"/>
          </a:p>
        </p:txBody>
      </p:sp>
      <p:sp>
        <p:nvSpPr>
          <p:cNvPr id="7" name="Footer Placeholder 6"/>
          <p:cNvSpPr>
            <a:spLocks noGrp="1"/>
          </p:cNvSpPr>
          <p:nvPr>
            <p:ph type="ftr" sz="quarter" idx="11"/>
          </p:nvPr>
        </p:nvSpPr>
        <p:spPr>
          <a:xfrm>
            <a:off x="1103962" y="6356350"/>
            <a:ext cx="5164491" cy="365125"/>
          </a:xfrm>
        </p:spPr>
        <p:txBody>
          <a:bodyPr/>
          <a:lstStyle/>
          <a:p>
            <a:r>
              <a:rPr lang="fr-CA" i="1" dirty="0"/>
              <a:t>Pour donner vie aux Directives concernant les proches aidants : Trousse de mobilisation</a:t>
            </a:r>
          </a:p>
        </p:txBody>
      </p:sp>
    </p:spTree>
    <p:extLst>
      <p:ext uri="{BB962C8B-B14F-4D97-AF65-F5344CB8AC3E}">
        <p14:creationId xmlns:p14="http://schemas.microsoft.com/office/powerpoint/2010/main" val="9872417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Merci!</a:t>
            </a:r>
            <a:endParaRPr lang="fr-CA" dirty="0"/>
          </a:p>
        </p:txBody>
      </p:sp>
      <p:sp>
        <p:nvSpPr>
          <p:cNvPr id="3" name="Content Placeholder 2"/>
          <p:cNvSpPr>
            <a:spLocks noGrp="1"/>
          </p:cNvSpPr>
          <p:nvPr>
            <p:ph idx="1"/>
          </p:nvPr>
        </p:nvSpPr>
        <p:spPr/>
        <p:txBody>
          <a:bodyPr>
            <a:normAutofit/>
          </a:bodyPr>
          <a:lstStyle/>
          <a:p>
            <a:r>
              <a:rPr lang="fr-CA" dirty="0" smtClean="0"/>
              <a:t>Votre nom, votre titre, votre adresse de courriel</a:t>
            </a:r>
          </a:p>
          <a:p>
            <a:r>
              <a:rPr lang="fr-CA" dirty="0" smtClean="0"/>
              <a:t>Pour en savoir plus sur les </a:t>
            </a:r>
            <a:r>
              <a:rPr lang="fr-CA" i="1" dirty="0" smtClean="0"/>
              <a:t>Directives</a:t>
            </a:r>
            <a:r>
              <a:rPr lang="fr-CA" dirty="0" smtClean="0"/>
              <a:t>, vous pouvez également communiquer avec la Commission </a:t>
            </a:r>
            <a:r>
              <a:rPr lang="en-CA" dirty="0" smtClean="0"/>
              <a:t>à </a:t>
            </a:r>
            <a:r>
              <a:rPr lang="en-US" dirty="0" smtClean="0"/>
              <a:t>: </a:t>
            </a:r>
            <a:r>
              <a:rPr lang="en-US" dirty="0" smtClean="0">
                <a:hlinkClick r:id="rId3"/>
              </a:rPr>
              <a:t>info@commissionsantementale.ca</a:t>
            </a:r>
            <a:r>
              <a:rPr lang="en-US" dirty="0"/>
              <a:t>.</a:t>
            </a:r>
            <a:endParaRPr lang="fr-CA" dirty="0" smtClean="0"/>
          </a:p>
          <a:p>
            <a:r>
              <a:rPr lang="fr-CA" dirty="0" smtClean="0"/>
              <a:t>Cet exposé s’inspirait </a:t>
            </a:r>
            <a:r>
              <a:rPr lang="fr-CA" dirty="0"/>
              <a:t>des </a:t>
            </a:r>
            <a:r>
              <a:rPr lang="fr-CA" i="1" dirty="0" smtClean="0"/>
              <a:t>Directives </a:t>
            </a:r>
            <a:r>
              <a:rPr lang="fr-CA" i="1" dirty="0"/>
              <a:t>pancanadiennes en faveur </a:t>
            </a:r>
            <a:r>
              <a:rPr lang="fr-CA" i="1" dirty="0" smtClean="0"/>
              <a:t>d’un système </a:t>
            </a:r>
            <a:r>
              <a:rPr lang="fr-CA" i="1" dirty="0"/>
              <a:t>de prestation de services </a:t>
            </a:r>
            <a:r>
              <a:rPr lang="fr-CA" i="1" dirty="0" smtClean="0"/>
              <a:t>pour les </a:t>
            </a:r>
            <a:r>
              <a:rPr lang="fr-CA" i="1" dirty="0"/>
              <a:t>proches aidants d’adultes ayant </a:t>
            </a:r>
            <a:r>
              <a:rPr lang="fr-CA" i="1" dirty="0" smtClean="0"/>
              <a:t>une maladie mentale </a:t>
            </a:r>
            <a:r>
              <a:rPr lang="fr-CA" dirty="0" smtClean="0"/>
              <a:t>produites par la Commission de la santé mentale du Canada, mais il ne représente pas nécessairement les vues de la Commission.</a:t>
            </a:r>
          </a:p>
        </p:txBody>
      </p:sp>
      <p:sp>
        <p:nvSpPr>
          <p:cNvPr id="4" name="Slide Number Placeholder 3"/>
          <p:cNvSpPr>
            <a:spLocks noGrp="1"/>
          </p:cNvSpPr>
          <p:nvPr>
            <p:ph type="sldNum" sz="quarter" idx="12"/>
          </p:nvPr>
        </p:nvSpPr>
        <p:spPr/>
        <p:txBody>
          <a:bodyPr/>
          <a:lstStyle/>
          <a:p>
            <a:fld id="{3CF1EA0B-F7AD-1547-937D-133775060B43}" type="slidenum">
              <a:rPr lang="fr-CA" smtClean="0"/>
              <a:t>22</a:t>
            </a:fld>
            <a:endParaRPr lang="fr-CA" dirty="0"/>
          </a:p>
        </p:txBody>
      </p:sp>
      <p:sp>
        <p:nvSpPr>
          <p:cNvPr id="5" name="Date Placeholder 4"/>
          <p:cNvSpPr>
            <a:spLocks noGrp="1"/>
          </p:cNvSpPr>
          <p:nvPr>
            <p:ph type="dt" sz="half" idx="10"/>
          </p:nvPr>
        </p:nvSpPr>
        <p:spPr>
          <a:xfrm>
            <a:off x="205273" y="6356350"/>
            <a:ext cx="1042502" cy="365125"/>
          </a:xfrm>
        </p:spPr>
        <p:txBody>
          <a:bodyPr/>
          <a:lstStyle/>
          <a:p>
            <a:r>
              <a:rPr lang="fr-CA" dirty="0" smtClean="0"/>
              <a:t>Le </a:t>
            </a:r>
            <a:fld id="{A4D58DFB-E060-4503-96DA-755B4DFD1C90}" type="datetime4">
              <a:rPr lang="fr-CA" smtClean="0"/>
              <a:pPr/>
              <a:t>1er juin 2015</a:t>
            </a:fld>
            <a:endParaRPr lang="fr-CA" dirty="0"/>
          </a:p>
        </p:txBody>
      </p:sp>
      <p:sp>
        <p:nvSpPr>
          <p:cNvPr id="6" name="Footer Placeholder 5"/>
          <p:cNvSpPr>
            <a:spLocks noGrp="1"/>
          </p:cNvSpPr>
          <p:nvPr>
            <p:ph type="ftr" sz="quarter" idx="11"/>
          </p:nvPr>
        </p:nvSpPr>
        <p:spPr>
          <a:xfrm>
            <a:off x="1103962" y="6356350"/>
            <a:ext cx="5176522" cy="365125"/>
          </a:xfrm>
        </p:spPr>
        <p:txBody>
          <a:bodyPr/>
          <a:lstStyle/>
          <a:p>
            <a:r>
              <a:rPr lang="fr-CA" i="1" dirty="0"/>
              <a:t>Pour donner vie aux Directives concernant les proches aidants : Trousse de mobilisation</a:t>
            </a:r>
          </a:p>
        </p:txBody>
      </p:sp>
    </p:spTree>
    <p:extLst>
      <p:ext uri="{BB962C8B-B14F-4D97-AF65-F5344CB8AC3E}">
        <p14:creationId xmlns:p14="http://schemas.microsoft.com/office/powerpoint/2010/main" val="2058165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fr-CA" dirty="0" smtClean="0"/>
              <a:t>Vous pouvez ajouter d’autres diapos sur les antécédents des </a:t>
            </a:r>
            <a:r>
              <a:rPr lang="fr-CA" i="1" dirty="0" smtClean="0"/>
              <a:t>Directives</a:t>
            </a:r>
            <a:r>
              <a:rPr lang="fr-CA" dirty="0" smtClean="0"/>
              <a:t> ici si vous pensez que cela intéressera votre auditoire.</a:t>
            </a:r>
            <a:endParaRPr lang="fr-CA" dirty="0"/>
          </a:p>
        </p:txBody>
      </p:sp>
      <p:sp>
        <p:nvSpPr>
          <p:cNvPr id="4" name="Slide Number Placeholder 3"/>
          <p:cNvSpPr>
            <a:spLocks noGrp="1"/>
          </p:cNvSpPr>
          <p:nvPr>
            <p:ph type="sldNum" sz="quarter" idx="12"/>
          </p:nvPr>
        </p:nvSpPr>
        <p:spPr/>
        <p:txBody>
          <a:bodyPr/>
          <a:lstStyle/>
          <a:p>
            <a:fld id="{3CF1EA0B-F7AD-1547-937D-133775060B43}" type="slidenum">
              <a:rPr lang="en-US" smtClean="0"/>
              <a:t>23</a:t>
            </a:fld>
            <a:endParaRPr lang="en-US" dirty="0"/>
          </a:p>
        </p:txBody>
      </p:sp>
      <p:sp>
        <p:nvSpPr>
          <p:cNvPr id="5" name="Date Placeholder 4"/>
          <p:cNvSpPr>
            <a:spLocks noGrp="1"/>
          </p:cNvSpPr>
          <p:nvPr>
            <p:ph type="dt" sz="half" idx="10"/>
          </p:nvPr>
        </p:nvSpPr>
        <p:spPr>
          <a:xfrm>
            <a:off x="261257" y="6356350"/>
            <a:ext cx="976993" cy="365125"/>
          </a:xfrm>
        </p:spPr>
        <p:txBody>
          <a:bodyPr/>
          <a:lstStyle/>
          <a:p>
            <a:r>
              <a:rPr lang="fr-CA" dirty="0" smtClean="0"/>
              <a:t>Le </a:t>
            </a:r>
            <a:fld id="{A4D58DFB-E060-4503-96DA-755B4DFD1C90}" type="datetime4">
              <a:rPr lang="fr-CA" smtClean="0"/>
              <a:pPr/>
              <a:t>1er juin 2015</a:t>
            </a:fld>
            <a:endParaRPr lang="en-US" dirty="0"/>
          </a:p>
        </p:txBody>
      </p:sp>
      <p:sp>
        <p:nvSpPr>
          <p:cNvPr id="6" name="Footer Placeholder 5"/>
          <p:cNvSpPr>
            <a:spLocks noGrp="1"/>
          </p:cNvSpPr>
          <p:nvPr>
            <p:ph type="ftr" sz="quarter" idx="11"/>
          </p:nvPr>
        </p:nvSpPr>
        <p:spPr>
          <a:xfrm>
            <a:off x="1103962" y="6356350"/>
            <a:ext cx="5032143" cy="365125"/>
          </a:xfrm>
        </p:spPr>
        <p:txBody>
          <a:bodyPr/>
          <a:lstStyle/>
          <a:p>
            <a:r>
              <a:rPr lang="fr-CA" i="1" dirty="0"/>
              <a:t>Pour donner vie aux Directives concernant les proches aidants : Trousse de mobilisation</a:t>
            </a:r>
          </a:p>
        </p:txBody>
      </p:sp>
    </p:spTree>
    <p:extLst>
      <p:ext uri="{BB962C8B-B14F-4D97-AF65-F5344CB8AC3E}">
        <p14:creationId xmlns:p14="http://schemas.microsoft.com/office/powerpoint/2010/main" val="31229295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721381"/>
          </a:xfrm>
        </p:spPr>
        <p:txBody>
          <a:bodyPr>
            <a:normAutofit/>
          </a:bodyPr>
          <a:lstStyle/>
          <a:p>
            <a:r>
              <a:rPr lang="fr-CA" b="1" i="1" dirty="0" smtClean="0"/>
              <a:t>Stratégie en matière de santé mentale</a:t>
            </a:r>
            <a:endParaRPr lang="fr-CA" i="1" dirty="0"/>
          </a:p>
        </p:txBody>
      </p:sp>
      <p:sp>
        <p:nvSpPr>
          <p:cNvPr id="3" name="Content Placeholder 2"/>
          <p:cNvSpPr>
            <a:spLocks noGrp="1"/>
          </p:cNvSpPr>
          <p:nvPr>
            <p:ph sz="half" idx="1"/>
          </p:nvPr>
        </p:nvSpPr>
        <p:spPr/>
        <p:txBody>
          <a:bodyPr>
            <a:normAutofit/>
          </a:bodyPr>
          <a:lstStyle/>
          <a:p>
            <a:pPr marL="286650" indent="-285750">
              <a:buFont typeface="Arial"/>
              <a:buChar char="•"/>
            </a:pPr>
            <a:r>
              <a:rPr lang="fr-CA" dirty="0" smtClean="0"/>
              <a:t>Une </a:t>
            </a:r>
            <a:r>
              <a:rPr lang="fr-CA" i="1" dirty="0" smtClean="0"/>
              <a:t>Stratégie</a:t>
            </a:r>
            <a:r>
              <a:rPr lang="fr-CA" dirty="0" smtClean="0"/>
              <a:t> pour toute la population du Canada </a:t>
            </a:r>
          </a:p>
          <a:p>
            <a:pPr marL="286650" indent="-285750">
              <a:buFont typeface="Arial"/>
              <a:buChar char="•"/>
            </a:pPr>
            <a:r>
              <a:rPr lang="fr-CA" dirty="0" smtClean="0"/>
              <a:t>Elle est inspirée d’initiatives fédérales, provinciales et territoriales</a:t>
            </a:r>
          </a:p>
          <a:p>
            <a:pPr marL="286650" indent="-285750">
              <a:buFont typeface="Arial"/>
              <a:buChar char="•"/>
            </a:pPr>
            <a:r>
              <a:rPr lang="fr-CA" dirty="0" smtClean="0"/>
              <a:t>Elle établit des priorités communes</a:t>
            </a:r>
          </a:p>
          <a:p>
            <a:pPr marL="286650" indent="-285750">
              <a:buFont typeface="Arial"/>
              <a:buChar char="•"/>
            </a:pPr>
            <a:r>
              <a:rPr lang="fr-CA" dirty="0" smtClean="0"/>
              <a:t>Elle présente des recommandations ambitieuses mais concrètes</a:t>
            </a:r>
          </a:p>
          <a:p>
            <a:pPr marL="286650" indent="-285750">
              <a:buFont typeface="Arial"/>
              <a:buChar char="•"/>
            </a:pPr>
            <a:r>
              <a:rPr lang="fr-CA" dirty="0" smtClean="0"/>
              <a:t>Elle peut être adaptée par chaque administration</a:t>
            </a:r>
          </a:p>
          <a:p>
            <a:pPr marL="286650" indent="-285750">
              <a:buFont typeface="Arial"/>
              <a:buChar char="•"/>
            </a:pPr>
            <a:r>
              <a:rPr lang="fr-CA" dirty="0" smtClean="0"/>
              <a:t>Des milliers de Canadiens et de Canadiennes et des administrations de partout au pays y ont participé</a:t>
            </a:r>
          </a:p>
          <a:p>
            <a:endParaRPr lang="fr-CA" dirty="0" smtClean="0"/>
          </a:p>
          <a:p>
            <a:endParaRPr lang="fr-CA" dirty="0" smtClean="0"/>
          </a:p>
          <a:p>
            <a:endParaRPr lang="fr-CA" dirty="0" smtClean="0"/>
          </a:p>
          <a:p>
            <a:endParaRPr lang="fr-CA" dirty="0" smtClean="0"/>
          </a:p>
          <a:p>
            <a:endParaRPr lang="fr-CA" dirty="0"/>
          </a:p>
        </p:txBody>
      </p:sp>
      <p:sp>
        <p:nvSpPr>
          <p:cNvPr id="6" name="Slide Number Placeholder 5"/>
          <p:cNvSpPr>
            <a:spLocks noGrp="1"/>
          </p:cNvSpPr>
          <p:nvPr>
            <p:ph type="sldNum" sz="quarter" idx="12"/>
          </p:nvPr>
        </p:nvSpPr>
        <p:spPr/>
        <p:txBody>
          <a:bodyPr/>
          <a:lstStyle/>
          <a:p>
            <a:fld id="{3CF1EA0B-F7AD-1547-937D-133775060B43}" type="slidenum">
              <a:rPr lang="fr-CA" smtClean="0"/>
              <a:t>24</a:t>
            </a:fld>
            <a:endParaRPr lang="fr-CA" dirty="0"/>
          </a:p>
        </p:txBody>
      </p:sp>
      <p:sp>
        <p:nvSpPr>
          <p:cNvPr id="7" name="Date Placeholder 6"/>
          <p:cNvSpPr>
            <a:spLocks noGrp="1"/>
          </p:cNvSpPr>
          <p:nvPr>
            <p:ph type="dt" sz="half" idx="10"/>
          </p:nvPr>
        </p:nvSpPr>
        <p:spPr>
          <a:xfrm>
            <a:off x="139959" y="6356350"/>
            <a:ext cx="1155441" cy="365125"/>
          </a:xfrm>
        </p:spPr>
        <p:txBody>
          <a:bodyPr/>
          <a:lstStyle/>
          <a:p>
            <a:r>
              <a:rPr lang="fr-CA" dirty="0" smtClean="0"/>
              <a:t>Le </a:t>
            </a:r>
            <a:fld id="{A4D58DFB-E060-4503-96DA-755B4DFD1C90}" type="datetime4">
              <a:rPr lang="fr-CA" smtClean="0"/>
              <a:pPr/>
              <a:t>1er juin 2015</a:t>
            </a:fld>
            <a:endParaRPr lang="fr-CA" dirty="0"/>
          </a:p>
        </p:txBody>
      </p:sp>
      <p:sp>
        <p:nvSpPr>
          <p:cNvPr id="8" name="Footer Placeholder 7"/>
          <p:cNvSpPr>
            <a:spLocks noGrp="1"/>
          </p:cNvSpPr>
          <p:nvPr>
            <p:ph type="ftr" sz="quarter" idx="11"/>
          </p:nvPr>
        </p:nvSpPr>
        <p:spPr>
          <a:xfrm>
            <a:off x="1103962" y="6356350"/>
            <a:ext cx="5140427" cy="365125"/>
          </a:xfrm>
        </p:spPr>
        <p:txBody>
          <a:bodyPr/>
          <a:lstStyle/>
          <a:p>
            <a:r>
              <a:rPr lang="fr-CA" i="1" dirty="0"/>
              <a:t>Pour donner vie aux Directives concernant les proches aidants : Trousse de mobilisation</a:t>
            </a:r>
          </a:p>
        </p:txBody>
      </p:sp>
      <p:pic>
        <p:nvPicPr>
          <p:cNvPr id="1026" name="Picture 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334000" y="1457325"/>
            <a:ext cx="3161838"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77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CA" dirty="0" smtClean="0"/>
              <a:t>Six orientations stratégiques</a:t>
            </a:r>
            <a:endParaRPr lang="fr-CA" dirty="0"/>
          </a:p>
        </p:txBody>
      </p:sp>
      <p:sp>
        <p:nvSpPr>
          <p:cNvPr id="6" name="Content Placeholder 5"/>
          <p:cNvSpPr>
            <a:spLocks noGrp="1"/>
          </p:cNvSpPr>
          <p:nvPr>
            <p:ph idx="1"/>
          </p:nvPr>
        </p:nvSpPr>
        <p:spPr>
          <a:xfrm>
            <a:off x="457199" y="1465994"/>
            <a:ext cx="8553451" cy="4660169"/>
          </a:xfrm>
        </p:spPr>
        <p:txBody>
          <a:bodyPr/>
          <a:lstStyle/>
          <a:p>
            <a:pPr marL="343800" indent="-342900">
              <a:buFont typeface="+mj-lt"/>
              <a:buAutoNum type="arabicPeriod"/>
            </a:pPr>
            <a:r>
              <a:rPr lang="fr-CA" dirty="0" smtClean="0"/>
              <a:t>Promouvoir la santé mentale et prévenir les maladies mentales et le suicide</a:t>
            </a:r>
          </a:p>
          <a:p>
            <a:pPr marL="343800" indent="-342900">
              <a:buFont typeface="+mj-lt"/>
              <a:buAutoNum type="arabicPeriod"/>
            </a:pPr>
            <a:r>
              <a:rPr lang="fr-CA" dirty="0" smtClean="0"/>
              <a:t>Promouvoir le rétablissement et défendre les droits</a:t>
            </a:r>
          </a:p>
          <a:p>
            <a:pPr marL="343800" indent="-342900">
              <a:buFont typeface="+mj-lt"/>
              <a:buAutoNum type="arabicPeriod"/>
            </a:pPr>
            <a:r>
              <a:rPr lang="fr-CA" dirty="0" smtClean="0"/>
              <a:t>Donner accès à la bonne combinaison de services, de traitements et de formes de soutien</a:t>
            </a:r>
          </a:p>
          <a:p>
            <a:pPr marL="343800" indent="-342900">
              <a:buFont typeface="+mj-lt"/>
              <a:buAutoNum type="arabicPeriod"/>
            </a:pPr>
            <a:r>
              <a:rPr lang="fr-CA" dirty="0" smtClean="0"/>
              <a:t>Réduire les inégalités et mieux répondre aux besoins des diverses communautés</a:t>
            </a:r>
          </a:p>
          <a:p>
            <a:pPr marL="343800" indent="-342900">
              <a:buFont typeface="+mj-lt"/>
              <a:buAutoNum type="arabicPeriod"/>
            </a:pPr>
            <a:r>
              <a:rPr lang="fr-CA" dirty="0" smtClean="0"/>
              <a:t>Travailler avec les Premières nations, les Inuits et les Métis</a:t>
            </a:r>
          </a:p>
          <a:p>
            <a:pPr marL="343800" indent="-342900">
              <a:buFont typeface="+mj-lt"/>
              <a:buAutoNum type="arabicPeriod"/>
            </a:pPr>
            <a:r>
              <a:rPr lang="fr-CA" dirty="0" smtClean="0"/>
              <a:t>Mobiliser le leadership et favoriser la collaboration</a:t>
            </a:r>
          </a:p>
          <a:p>
            <a:r>
              <a:rPr lang="fr-CA" dirty="0" smtClean="0"/>
              <a:t>Pour en savoir plus au sujet de la </a:t>
            </a:r>
            <a:r>
              <a:rPr lang="fr-CA" i="1" dirty="0" smtClean="0"/>
              <a:t>Stratégie</a:t>
            </a:r>
            <a:r>
              <a:rPr lang="fr-CA" dirty="0" smtClean="0"/>
              <a:t> : </a:t>
            </a:r>
            <a:r>
              <a:rPr lang="fr-CA" dirty="0" smtClean="0">
                <a:hlinkClick r:id="rId3"/>
              </a:rPr>
              <a:t>http</a:t>
            </a:r>
            <a:r>
              <a:rPr lang="fr-CA" dirty="0">
                <a:hlinkClick r:id="rId3"/>
              </a:rPr>
              <a:t>://strategie.commissionsantementale.ca</a:t>
            </a:r>
            <a:r>
              <a:rPr lang="fr-CA" dirty="0" smtClean="0">
                <a:hlinkClick r:id="rId3"/>
              </a:rPr>
              <a:t>/</a:t>
            </a:r>
            <a:r>
              <a:rPr lang="fr-CA" dirty="0" smtClean="0"/>
              <a:t> </a:t>
            </a:r>
          </a:p>
          <a:p>
            <a:endParaRPr lang="fr-CA" dirty="0"/>
          </a:p>
        </p:txBody>
      </p:sp>
      <p:sp>
        <p:nvSpPr>
          <p:cNvPr id="7" name="Slide Number Placeholder 6"/>
          <p:cNvSpPr>
            <a:spLocks noGrp="1"/>
          </p:cNvSpPr>
          <p:nvPr>
            <p:ph type="sldNum" sz="quarter" idx="12"/>
          </p:nvPr>
        </p:nvSpPr>
        <p:spPr/>
        <p:txBody>
          <a:bodyPr/>
          <a:lstStyle/>
          <a:p>
            <a:fld id="{3CF1EA0B-F7AD-1547-937D-133775060B43}" type="slidenum">
              <a:rPr lang="fr-CA" smtClean="0"/>
              <a:t>25</a:t>
            </a:fld>
            <a:endParaRPr lang="fr-CA" dirty="0"/>
          </a:p>
        </p:txBody>
      </p:sp>
      <p:sp>
        <p:nvSpPr>
          <p:cNvPr id="8" name="Date Placeholder 7"/>
          <p:cNvSpPr>
            <a:spLocks noGrp="1"/>
          </p:cNvSpPr>
          <p:nvPr>
            <p:ph type="dt" sz="half" idx="10"/>
          </p:nvPr>
        </p:nvSpPr>
        <p:spPr>
          <a:xfrm>
            <a:off x="223935" y="6356350"/>
            <a:ext cx="1023840" cy="365125"/>
          </a:xfrm>
        </p:spPr>
        <p:txBody>
          <a:bodyPr/>
          <a:lstStyle/>
          <a:p>
            <a:r>
              <a:rPr lang="fr-CA" dirty="0" smtClean="0"/>
              <a:t>Le </a:t>
            </a:r>
            <a:fld id="{A4D58DFB-E060-4503-96DA-755B4DFD1C90}" type="datetime4">
              <a:rPr lang="fr-CA" smtClean="0"/>
              <a:pPr/>
              <a:t>1er juin 2015</a:t>
            </a:fld>
            <a:endParaRPr lang="fr-CA" dirty="0"/>
          </a:p>
        </p:txBody>
      </p:sp>
      <p:sp>
        <p:nvSpPr>
          <p:cNvPr id="9" name="Footer Placeholder 8"/>
          <p:cNvSpPr>
            <a:spLocks noGrp="1"/>
          </p:cNvSpPr>
          <p:nvPr>
            <p:ph type="ftr" sz="quarter" idx="11"/>
          </p:nvPr>
        </p:nvSpPr>
        <p:spPr>
          <a:xfrm>
            <a:off x="1103962" y="6356350"/>
            <a:ext cx="5248712" cy="365125"/>
          </a:xfrm>
        </p:spPr>
        <p:txBody>
          <a:bodyPr/>
          <a:lstStyle/>
          <a:p>
            <a:r>
              <a:rPr lang="fr-CA" i="1" dirty="0"/>
              <a:t>Pour donner vie aux Directives concernant les proches aidants : Trousse de mobilisation</a:t>
            </a:r>
          </a:p>
        </p:txBody>
      </p:sp>
    </p:spTree>
    <p:extLst>
      <p:ext uri="{BB962C8B-B14F-4D97-AF65-F5344CB8AC3E}">
        <p14:creationId xmlns:p14="http://schemas.microsoft.com/office/powerpoint/2010/main" val="12050740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smtClean="0"/>
              <a:t>Les proches aidants et la </a:t>
            </a:r>
            <a:r>
              <a:rPr lang="fr-CA" i="1" dirty="0" smtClean="0"/>
              <a:t>Stratégie</a:t>
            </a:r>
            <a:endParaRPr lang="fr-CA" i="1" dirty="0"/>
          </a:p>
        </p:txBody>
      </p:sp>
      <p:sp>
        <p:nvSpPr>
          <p:cNvPr id="3" name="Content Placeholder 2"/>
          <p:cNvSpPr>
            <a:spLocks noGrp="1"/>
          </p:cNvSpPr>
          <p:nvPr>
            <p:ph idx="1"/>
          </p:nvPr>
        </p:nvSpPr>
        <p:spPr/>
        <p:txBody>
          <a:bodyPr/>
          <a:lstStyle/>
          <a:p>
            <a:r>
              <a:rPr lang="fr-CA" dirty="0" smtClean="0"/>
              <a:t>La </a:t>
            </a:r>
            <a:r>
              <a:rPr lang="fr-CA" i="1" dirty="0" smtClean="0"/>
              <a:t>Stratégie</a:t>
            </a:r>
            <a:r>
              <a:rPr lang="fr-CA" dirty="0" smtClean="0"/>
              <a:t> reconnaît que les proches aidants :</a:t>
            </a:r>
          </a:p>
          <a:p>
            <a:pPr lvl="1"/>
            <a:r>
              <a:rPr lang="fr-CA" dirty="0" smtClean="0"/>
              <a:t>sont indispensables pour le rétablissement et le bien-être</a:t>
            </a:r>
          </a:p>
          <a:p>
            <a:pPr lvl="1"/>
            <a:r>
              <a:rPr lang="fr-CA" dirty="0" smtClean="0"/>
              <a:t>jouent un rôle central dans la planification et la facilitation des soins</a:t>
            </a:r>
          </a:p>
          <a:p>
            <a:r>
              <a:rPr lang="fr-CA" dirty="0" smtClean="0"/>
              <a:t>La </a:t>
            </a:r>
            <a:r>
              <a:rPr lang="fr-CA" i="1" dirty="0" smtClean="0"/>
              <a:t>Stratégie</a:t>
            </a:r>
            <a:r>
              <a:rPr lang="fr-CA" dirty="0" smtClean="0"/>
              <a:t> recommande que les systèmes de services : </a:t>
            </a:r>
          </a:p>
          <a:p>
            <a:pPr lvl="1"/>
            <a:r>
              <a:rPr lang="fr-CA" dirty="0" smtClean="0"/>
              <a:t>s’inspirent des aidants pour améliorer la prestation des services</a:t>
            </a:r>
          </a:p>
          <a:p>
            <a:pPr lvl="1"/>
            <a:r>
              <a:rPr lang="fr-CA" dirty="0" smtClean="0"/>
              <a:t>encouragent les aidants à se faire les champions de leurs proches</a:t>
            </a:r>
          </a:p>
          <a:p>
            <a:r>
              <a:rPr lang="fr-CA" dirty="0" smtClean="0"/>
              <a:t>Elle préconise de meilleurs soutiens, un accès accru aux services de répit et des politiques du milieu de travail plus souples</a:t>
            </a:r>
          </a:p>
        </p:txBody>
      </p:sp>
      <p:sp>
        <p:nvSpPr>
          <p:cNvPr id="4" name="Slide Number Placeholder 3"/>
          <p:cNvSpPr>
            <a:spLocks noGrp="1"/>
          </p:cNvSpPr>
          <p:nvPr>
            <p:ph type="sldNum" sz="quarter" idx="12"/>
          </p:nvPr>
        </p:nvSpPr>
        <p:spPr/>
        <p:txBody>
          <a:bodyPr/>
          <a:lstStyle/>
          <a:p>
            <a:fld id="{3CF1EA0B-F7AD-1547-937D-133775060B43}" type="slidenum">
              <a:rPr lang="fr-CA" smtClean="0"/>
              <a:t>26</a:t>
            </a:fld>
            <a:endParaRPr lang="fr-CA" dirty="0"/>
          </a:p>
        </p:txBody>
      </p:sp>
      <p:sp>
        <p:nvSpPr>
          <p:cNvPr id="5" name="Date Placeholder 4"/>
          <p:cNvSpPr>
            <a:spLocks noGrp="1"/>
          </p:cNvSpPr>
          <p:nvPr>
            <p:ph type="dt" sz="half" idx="10"/>
          </p:nvPr>
        </p:nvSpPr>
        <p:spPr>
          <a:xfrm>
            <a:off x="205273" y="6356350"/>
            <a:ext cx="1137752" cy="365125"/>
          </a:xfrm>
        </p:spPr>
        <p:txBody>
          <a:bodyPr/>
          <a:lstStyle/>
          <a:p>
            <a:r>
              <a:rPr lang="fr-CA" dirty="0" smtClean="0"/>
              <a:t>Le </a:t>
            </a:r>
            <a:fld id="{A4D58DFB-E060-4503-96DA-755B4DFD1C90}" type="datetime4">
              <a:rPr lang="fr-CA" smtClean="0"/>
              <a:pPr/>
              <a:t>1er juin 2015</a:t>
            </a:fld>
            <a:endParaRPr lang="fr-CA" dirty="0"/>
          </a:p>
        </p:txBody>
      </p:sp>
      <p:sp>
        <p:nvSpPr>
          <p:cNvPr id="6" name="Footer Placeholder 5"/>
          <p:cNvSpPr>
            <a:spLocks noGrp="1"/>
          </p:cNvSpPr>
          <p:nvPr>
            <p:ph type="ftr" sz="quarter" idx="11"/>
          </p:nvPr>
        </p:nvSpPr>
        <p:spPr>
          <a:xfrm>
            <a:off x="1103962" y="6356350"/>
            <a:ext cx="4827606" cy="365125"/>
          </a:xfrm>
        </p:spPr>
        <p:txBody>
          <a:bodyPr/>
          <a:lstStyle/>
          <a:p>
            <a:r>
              <a:rPr lang="fr-CA" i="1" dirty="0"/>
              <a:t>Pour donner vie aux Directives concernant les proches aidants : Trousse de mobilisation</a:t>
            </a:r>
          </a:p>
        </p:txBody>
      </p:sp>
    </p:spTree>
    <p:extLst>
      <p:ext uri="{BB962C8B-B14F-4D97-AF65-F5344CB8AC3E}">
        <p14:creationId xmlns:p14="http://schemas.microsoft.com/office/powerpoint/2010/main" val="21664583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Principes et valeurs pour orienter les politiques</a:t>
            </a:r>
            <a:endParaRPr lang="fr-CA" dirty="0"/>
          </a:p>
        </p:txBody>
      </p:sp>
      <p:sp>
        <p:nvSpPr>
          <p:cNvPr id="3" name="Content Placeholder 2"/>
          <p:cNvSpPr>
            <a:spLocks noGrp="1"/>
          </p:cNvSpPr>
          <p:nvPr>
            <p:ph idx="1"/>
          </p:nvPr>
        </p:nvSpPr>
        <p:spPr/>
        <p:txBody>
          <a:bodyPr/>
          <a:lstStyle/>
          <a:p>
            <a:r>
              <a:rPr lang="fr-CA" dirty="0" smtClean="0"/>
              <a:t>Au niveau individuel : engagement, respect, choix et autodétermination, besoins distincts, viabilité.</a:t>
            </a:r>
          </a:p>
          <a:p>
            <a:r>
              <a:rPr lang="fr-CA" dirty="0" smtClean="0"/>
              <a:t>Au niveau des systèmes : inclusion des aidants, accessibilité, diversité, viabilité, collaboration, prise en compte des données probantes, justice et équité, primauté au rétablissement, promotion de la santé mentale. </a:t>
            </a:r>
          </a:p>
          <a:p>
            <a:r>
              <a:rPr lang="fr-CA" dirty="0" smtClean="0"/>
              <a:t>Outil d’évaluation des politiques destinées aux proches aidants pour planifier et concevoir des services reposant sur ces valeurs. </a:t>
            </a:r>
          </a:p>
        </p:txBody>
      </p:sp>
      <p:sp>
        <p:nvSpPr>
          <p:cNvPr id="4" name="Slide Number Placeholder 3"/>
          <p:cNvSpPr>
            <a:spLocks noGrp="1"/>
          </p:cNvSpPr>
          <p:nvPr>
            <p:ph type="sldNum" sz="quarter" idx="12"/>
          </p:nvPr>
        </p:nvSpPr>
        <p:spPr/>
        <p:txBody>
          <a:bodyPr/>
          <a:lstStyle/>
          <a:p>
            <a:fld id="{3CF1EA0B-F7AD-1547-937D-133775060B43}" type="slidenum">
              <a:rPr lang="en-CA" smtClean="0"/>
              <a:t>27</a:t>
            </a:fld>
            <a:endParaRPr lang="en-CA" dirty="0"/>
          </a:p>
        </p:txBody>
      </p:sp>
      <p:sp>
        <p:nvSpPr>
          <p:cNvPr id="5" name="Date Placeholder 4"/>
          <p:cNvSpPr>
            <a:spLocks noGrp="1"/>
          </p:cNvSpPr>
          <p:nvPr>
            <p:ph type="dt" sz="half" idx="10"/>
          </p:nvPr>
        </p:nvSpPr>
        <p:spPr>
          <a:xfrm>
            <a:off x="223935" y="6356350"/>
            <a:ext cx="1061940" cy="365125"/>
          </a:xfrm>
        </p:spPr>
        <p:txBody>
          <a:bodyPr/>
          <a:lstStyle/>
          <a:p>
            <a:r>
              <a:rPr lang="fr-CA" dirty="0" smtClean="0"/>
              <a:t>Le </a:t>
            </a:r>
            <a:fld id="{A4D58DFB-E060-4503-96DA-755B4DFD1C90}" type="datetime4">
              <a:rPr lang="fr-CA" smtClean="0"/>
              <a:pPr/>
              <a:t>1er juin 2015</a:t>
            </a:fld>
            <a:endParaRPr lang="fr-CA" dirty="0"/>
          </a:p>
        </p:txBody>
      </p:sp>
      <p:sp>
        <p:nvSpPr>
          <p:cNvPr id="6" name="Footer Placeholder 5"/>
          <p:cNvSpPr>
            <a:spLocks noGrp="1"/>
          </p:cNvSpPr>
          <p:nvPr>
            <p:ph type="ftr" sz="quarter" idx="11"/>
          </p:nvPr>
        </p:nvSpPr>
        <p:spPr/>
        <p:txBody>
          <a:bodyPr/>
          <a:lstStyle/>
          <a:p>
            <a:r>
              <a:rPr lang="fr-CA" dirty="0" smtClean="0"/>
              <a:t>Pour donner vie aux Directives  : Trousse de mobilisation</a:t>
            </a:r>
            <a:endParaRPr lang="fr-CA" dirty="0"/>
          </a:p>
        </p:txBody>
      </p:sp>
    </p:spTree>
    <p:extLst>
      <p:ext uri="{BB962C8B-B14F-4D97-AF65-F5344CB8AC3E}">
        <p14:creationId xmlns:p14="http://schemas.microsoft.com/office/powerpoint/2010/main" val="1937161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Aperçu de l’exposé</a:t>
            </a:r>
            <a:endParaRPr lang="fr-CA" dirty="0"/>
          </a:p>
        </p:txBody>
      </p:sp>
      <p:sp>
        <p:nvSpPr>
          <p:cNvPr id="3" name="Content Placeholder 2"/>
          <p:cNvSpPr>
            <a:spLocks noGrp="1"/>
          </p:cNvSpPr>
          <p:nvPr>
            <p:ph idx="1"/>
          </p:nvPr>
        </p:nvSpPr>
        <p:spPr>
          <a:xfrm>
            <a:off x="457200" y="2402141"/>
            <a:ext cx="8229600" cy="1872292"/>
          </a:xfrm>
        </p:spPr>
        <p:txBody>
          <a:bodyPr numCol="2" spcCol="720000">
            <a:normAutofit/>
          </a:bodyPr>
          <a:lstStyle/>
          <a:p>
            <a:pPr marL="343800" indent="-342900">
              <a:buFont typeface="+mj-lt"/>
              <a:buAutoNum type="arabicPeriod"/>
            </a:pPr>
            <a:r>
              <a:rPr lang="fr-CA" dirty="0" smtClean="0"/>
              <a:t>Mot de bienvenue</a:t>
            </a:r>
          </a:p>
          <a:p>
            <a:pPr marL="343800" indent="-342900">
              <a:buFont typeface="+mj-lt"/>
              <a:buAutoNum type="arabicPeriod"/>
            </a:pPr>
            <a:r>
              <a:rPr lang="fr-CA" dirty="0"/>
              <a:t>Qu’est-ce que ça représente d’être un proche aidant de nos jours</a:t>
            </a:r>
            <a:r>
              <a:rPr lang="fr-CA" dirty="0" smtClean="0"/>
              <a:t>?</a:t>
            </a:r>
          </a:p>
          <a:p>
            <a:pPr marL="343800" indent="-342900">
              <a:buFont typeface="+mj-lt"/>
              <a:buAutoNum type="arabicPeriod"/>
            </a:pPr>
            <a:r>
              <a:rPr lang="fr-CA" dirty="0" smtClean="0"/>
              <a:t>Aperçu des </a:t>
            </a:r>
            <a:r>
              <a:rPr lang="fr-CA" i="1" dirty="0" smtClean="0"/>
              <a:t>Directives</a:t>
            </a:r>
            <a:r>
              <a:rPr lang="fr-CA" dirty="0" smtClean="0"/>
              <a:t>  :</a:t>
            </a:r>
            <a:br>
              <a:rPr lang="fr-CA" dirty="0" smtClean="0"/>
            </a:br>
            <a:r>
              <a:rPr lang="fr-CA" dirty="0" smtClean="0"/>
              <a:t>le pourquoi, le quoi et le comment</a:t>
            </a:r>
          </a:p>
          <a:p>
            <a:pPr marL="343800" indent="-342900">
              <a:buFont typeface="+mj-lt"/>
              <a:buAutoNum type="arabicPeriod"/>
            </a:pPr>
            <a:r>
              <a:rPr lang="fr-CA" dirty="0" smtClean="0"/>
              <a:t>Transformer les </a:t>
            </a:r>
            <a:r>
              <a:rPr lang="fr-CA" i="1" dirty="0" smtClean="0"/>
              <a:t>Directives</a:t>
            </a:r>
            <a:r>
              <a:rPr lang="fr-CA" dirty="0" smtClean="0"/>
              <a:t> en gestes concrets </a:t>
            </a:r>
          </a:p>
          <a:p>
            <a:pPr marL="343800" indent="-342900">
              <a:buFont typeface="+mj-lt"/>
              <a:buAutoNum type="arabicPeriod"/>
            </a:pPr>
            <a:r>
              <a:rPr lang="fr-CA" dirty="0" smtClean="0"/>
              <a:t>Discussion et questions</a:t>
            </a:r>
          </a:p>
          <a:p>
            <a:pPr marL="343800" indent="-342900">
              <a:buFont typeface="+mj-lt"/>
              <a:buAutoNum type="arabicPeriod"/>
            </a:pPr>
            <a:r>
              <a:rPr lang="fr-CA" dirty="0" smtClean="0"/>
              <a:t>Mot de la fin</a:t>
            </a:r>
            <a:endParaRPr lang="fr-CA" dirty="0"/>
          </a:p>
        </p:txBody>
      </p:sp>
      <p:sp>
        <p:nvSpPr>
          <p:cNvPr id="4" name="Slide Number Placeholder 3"/>
          <p:cNvSpPr>
            <a:spLocks noGrp="1"/>
          </p:cNvSpPr>
          <p:nvPr>
            <p:ph type="sldNum" sz="quarter" idx="12"/>
          </p:nvPr>
        </p:nvSpPr>
        <p:spPr/>
        <p:txBody>
          <a:bodyPr/>
          <a:lstStyle/>
          <a:p>
            <a:fld id="{3CF1EA0B-F7AD-1547-937D-133775060B43}" type="slidenum">
              <a:rPr lang="fr-CA" smtClean="0"/>
              <a:t>3</a:t>
            </a:fld>
            <a:endParaRPr lang="fr-CA" dirty="0"/>
          </a:p>
        </p:txBody>
      </p:sp>
      <p:sp>
        <p:nvSpPr>
          <p:cNvPr id="5" name="Date Placeholder 4"/>
          <p:cNvSpPr>
            <a:spLocks noGrp="1"/>
          </p:cNvSpPr>
          <p:nvPr>
            <p:ph type="dt" sz="half" idx="10"/>
          </p:nvPr>
        </p:nvSpPr>
        <p:spPr>
          <a:xfrm>
            <a:off x="205273" y="6356350"/>
            <a:ext cx="1071077" cy="365125"/>
          </a:xfrm>
        </p:spPr>
        <p:txBody>
          <a:bodyPr/>
          <a:lstStyle/>
          <a:p>
            <a:r>
              <a:rPr lang="fr-CA" dirty="0" smtClean="0"/>
              <a:t>Le </a:t>
            </a:r>
            <a:fld id="{A4D58DFB-E060-4503-96DA-755B4DFD1C90}" type="datetime4">
              <a:rPr lang="fr-CA" smtClean="0"/>
              <a:t>1er juin 2015</a:t>
            </a:fld>
            <a:endParaRPr lang="fr-CA" dirty="0"/>
          </a:p>
        </p:txBody>
      </p:sp>
      <p:sp>
        <p:nvSpPr>
          <p:cNvPr id="6" name="Footer Placeholder 5"/>
          <p:cNvSpPr>
            <a:spLocks noGrp="1"/>
          </p:cNvSpPr>
          <p:nvPr>
            <p:ph type="ftr" sz="quarter" idx="11"/>
          </p:nvPr>
        </p:nvSpPr>
        <p:spPr>
          <a:xfrm>
            <a:off x="1103962" y="6356350"/>
            <a:ext cx="5934512" cy="365125"/>
          </a:xfrm>
        </p:spPr>
        <p:txBody>
          <a:bodyPr/>
          <a:lstStyle/>
          <a:p>
            <a:r>
              <a:rPr lang="fr-CA" i="1" dirty="0"/>
              <a:t>Pour donner vie aux Directives concernant les proches aidants </a:t>
            </a:r>
            <a:r>
              <a:rPr lang="fr-CA" i="1" dirty="0" smtClean="0"/>
              <a:t>: Trousse </a:t>
            </a:r>
            <a:r>
              <a:rPr lang="fr-CA" i="1" dirty="0"/>
              <a:t>de mobilisation</a:t>
            </a:r>
          </a:p>
        </p:txBody>
      </p:sp>
    </p:spTree>
    <p:extLst>
      <p:ext uri="{BB962C8B-B14F-4D97-AF65-F5344CB8AC3E}">
        <p14:creationId xmlns:p14="http://schemas.microsoft.com/office/powerpoint/2010/main" val="1245280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Les proches aidants </a:t>
            </a:r>
            <a:endParaRPr lang="fr-CA" dirty="0"/>
          </a:p>
        </p:txBody>
      </p:sp>
      <p:sp>
        <p:nvSpPr>
          <p:cNvPr id="3" name="Content Placeholder 2"/>
          <p:cNvSpPr>
            <a:spLocks noGrp="1"/>
          </p:cNvSpPr>
          <p:nvPr>
            <p:ph idx="1"/>
          </p:nvPr>
        </p:nvSpPr>
        <p:spPr>
          <a:xfrm>
            <a:off x="457200" y="1600200"/>
            <a:ext cx="8229600" cy="1204293"/>
          </a:xfrm>
        </p:spPr>
        <p:txBody>
          <a:bodyPr>
            <a:normAutofit fontScale="92500" lnSpcReduction="20000"/>
          </a:bodyPr>
          <a:lstStyle/>
          <a:p>
            <a:r>
              <a:rPr lang="fr-CA" dirty="0" smtClean="0"/>
              <a:t>Les proches aidants (appelés aussi </a:t>
            </a:r>
            <a:r>
              <a:rPr lang="fr-CA" i="1" dirty="0" smtClean="0"/>
              <a:t>aidants naturels</a:t>
            </a:r>
            <a:r>
              <a:rPr lang="fr-CA" dirty="0" smtClean="0"/>
              <a:t>, </a:t>
            </a:r>
            <a:r>
              <a:rPr lang="fr-CA" i="1" dirty="0" smtClean="0"/>
              <a:t>aidants familiaux </a:t>
            </a:r>
            <a:r>
              <a:rPr lang="fr-CA" dirty="0" smtClean="0"/>
              <a:t>ou parfois simplement </a:t>
            </a:r>
            <a:r>
              <a:rPr lang="fr-CA" i="1" dirty="0" smtClean="0"/>
              <a:t>aidants</a:t>
            </a:r>
            <a:r>
              <a:rPr lang="fr-CA" dirty="0" smtClean="0"/>
              <a:t>) dispensent des soins et donnent du soutien à un conjoint ou une conjointe, à un enfant, à leur père ou à leur mère, à un membre de leur famille élargie ou à un ami ayant besoin de soutien en raison de son âge, d’une maladie invalidante, d’une maladie chronique, d’une maladie de longue durée ou d’une incapacité.</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022"/>
          <a:stretch/>
        </p:blipFill>
        <p:spPr>
          <a:xfrm>
            <a:off x="518691" y="3200102"/>
            <a:ext cx="8106618" cy="1756800"/>
          </a:xfrm>
          <a:prstGeom prst="rect">
            <a:avLst/>
          </a:prstGeom>
        </p:spPr>
      </p:pic>
      <p:sp>
        <p:nvSpPr>
          <p:cNvPr id="5" name="Slide Number Placeholder 4"/>
          <p:cNvSpPr>
            <a:spLocks noGrp="1"/>
          </p:cNvSpPr>
          <p:nvPr>
            <p:ph type="sldNum" sz="quarter" idx="12"/>
          </p:nvPr>
        </p:nvSpPr>
        <p:spPr/>
        <p:txBody>
          <a:bodyPr/>
          <a:lstStyle/>
          <a:p>
            <a:fld id="{3CF1EA0B-F7AD-1547-937D-133775060B43}" type="slidenum">
              <a:rPr lang="fr-CA" smtClean="0"/>
              <a:t>4</a:t>
            </a:fld>
            <a:endParaRPr lang="fr-CA" dirty="0"/>
          </a:p>
        </p:txBody>
      </p:sp>
      <p:sp>
        <p:nvSpPr>
          <p:cNvPr id="6" name="Date Placeholder 5"/>
          <p:cNvSpPr>
            <a:spLocks noGrp="1"/>
          </p:cNvSpPr>
          <p:nvPr>
            <p:ph type="dt" sz="half" idx="10"/>
          </p:nvPr>
        </p:nvSpPr>
        <p:spPr>
          <a:xfrm>
            <a:off x="167951" y="6356350"/>
            <a:ext cx="1165549" cy="365125"/>
          </a:xfrm>
        </p:spPr>
        <p:txBody>
          <a:bodyPr/>
          <a:lstStyle/>
          <a:p>
            <a:r>
              <a:rPr lang="fr-CA" dirty="0" smtClean="0"/>
              <a:t>Le </a:t>
            </a:r>
            <a:fld id="{1F298046-4E99-453F-9D0C-4781D9CED1F5}" type="datetime4">
              <a:rPr lang="fr-CA" smtClean="0"/>
              <a:pPr/>
              <a:t>1er juin 2015</a:t>
            </a:fld>
            <a:endParaRPr lang="fr-CA" dirty="0"/>
          </a:p>
        </p:txBody>
      </p:sp>
      <p:sp>
        <p:nvSpPr>
          <p:cNvPr id="7" name="Footer Placeholder 6"/>
          <p:cNvSpPr>
            <a:spLocks noGrp="1"/>
          </p:cNvSpPr>
          <p:nvPr>
            <p:ph type="ftr" sz="quarter" idx="11"/>
          </p:nvPr>
        </p:nvSpPr>
        <p:spPr>
          <a:xfrm>
            <a:off x="1103962" y="6356350"/>
            <a:ext cx="5369027" cy="365125"/>
          </a:xfrm>
        </p:spPr>
        <p:txBody>
          <a:bodyPr/>
          <a:lstStyle/>
          <a:p>
            <a:r>
              <a:rPr lang="fr-CA" i="1" dirty="0"/>
              <a:t>Pour donner vie aux Directives concernant les proches aidants </a:t>
            </a:r>
            <a:r>
              <a:rPr lang="fr-CA" i="1" dirty="0" smtClean="0"/>
              <a:t>: Trousse </a:t>
            </a:r>
            <a:r>
              <a:rPr lang="fr-CA" i="1" dirty="0"/>
              <a:t>de mobilisation</a:t>
            </a:r>
          </a:p>
        </p:txBody>
      </p:sp>
    </p:spTree>
    <p:extLst>
      <p:ext uri="{BB962C8B-B14F-4D97-AF65-F5344CB8AC3E}">
        <p14:creationId xmlns:p14="http://schemas.microsoft.com/office/powerpoint/2010/main" val="3411351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Savez-vous…</a:t>
            </a:r>
            <a:endParaRPr lang="fr-CA" dirty="0"/>
          </a:p>
        </p:txBody>
      </p:sp>
      <p:sp>
        <p:nvSpPr>
          <p:cNvPr id="3" name="Content Placeholder 2"/>
          <p:cNvSpPr>
            <a:spLocks noGrp="1"/>
          </p:cNvSpPr>
          <p:nvPr>
            <p:ph idx="1"/>
          </p:nvPr>
        </p:nvSpPr>
        <p:spPr/>
        <p:txBody>
          <a:bodyPr/>
          <a:lstStyle/>
          <a:p>
            <a:r>
              <a:rPr lang="fr-CA" dirty="0"/>
              <a:t>…</a:t>
            </a:r>
            <a:r>
              <a:rPr lang="fr-CA" dirty="0" smtClean="0"/>
              <a:t>quel est le pourcentage d’adultes canadiens qui dispensent des soins à un membre de leur famille, à un ami ou à un voisin ayant une maladie mentale? </a:t>
            </a:r>
          </a:p>
          <a:p>
            <a:pPr marL="343800" indent="-342900">
              <a:buFont typeface="+mj-lt"/>
              <a:buAutoNum type="alphaLcParenR"/>
            </a:pPr>
            <a:r>
              <a:rPr lang="fr-CA" dirty="0" smtClean="0"/>
              <a:t>0,5</a:t>
            </a:r>
            <a:r>
              <a:rPr lang="fr-CA" dirty="0"/>
              <a:t> </a:t>
            </a:r>
            <a:r>
              <a:rPr lang="fr-CA" dirty="0" smtClean="0"/>
              <a:t>%</a:t>
            </a:r>
          </a:p>
          <a:p>
            <a:pPr marL="343800" indent="-342900">
              <a:buFont typeface="+mj-lt"/>
              <a:buAutoNum type="alphaLcParenR"/>
            </a:pPr>
            <a:r>
              <a:rPr lang="fr-CA" dirty="0" smtClean="0"/>
              <a:t>1,6 % </a:t>
            </a:r>
          </a:p>
          <a:p>
            <a:pPr marL="343800" indent="-342900">
              <a:buFont typeface="+mj-lt"/>
              <a:buAutoNum type="alphaLcParenR"/>
            </a:pPr>
            <a:r>
              <a:rPr lang="fr-CA" dirty="0" smtClean="0"/>
              <a:t>4,8</a:t>
            </a:r>
            <a:r>
              <a:rPr lang="fr-CA" dirty="0"/>
              <a:t> </a:t>
            </a:r>
            <a:r>
              <a:rPr lang="fr-CA" dirty="0" smtClean="0"/>
              <a:t>%</a:t>
            </a:r>
          </a:p>
          <a:p>
            <a:r>
              <a:rPr lang="fr-CA" dirty="0" smtClean="0"/>
              <a:t>Réponse  : </a:t>
            </a:r>
            <a:br>
              <a:rPr lang="fr-CA" dirty="0" smtClean="0"/>
            </a:br>
            <a:r>
              <a:rPr lang="fr-CA" dirty="0" smtClean="0">
                <a:solidFill>
                  <a:schemeClr val="accent2"/>
                </a:solidFill>
              </a:rPr>
              <a:t>b) 1,6</a:t>
            </a:r>
            <a:r>
              <a:rPr lang="fr-CA" dirty="0">
                <a:solidFill>
                  <a:schemeClr val="accent2"/>
                </a:solidFill>
              </a:rPr>
              <a:t> </a:t>
            </a:r>
            <a:r>
              <a:rPr lang="fr-CA" dirty="0" smtClean="0">
                <a:solidFill>
                  <a:schemeClr val="accent2"/>
                </a:solidFill>
              </a:rPr>
              <a:t>%</a:t>
            </a:r>
          </a:p>
        </p:txBody>
      </p:sp>
      <p:sp>
        <p:nvSpPr>
          <p:cNvPr id="4" name="Slide Number Placeholder 3"/>
          <p:cNvSpPr>
            <a:spLocks noGrp="1"/>
          </p:cNvSpPr>
          <p:nvPr>
            <p:ph type="sldNum" sz="quarter" idx="12"/>
          </p:nvPr>
        </p:nvSpPr>
        <p:spPr/>
        <p:txBody>
          <a:bodyPr/>
          <a:lstStyle/>
          <a:p>
            <a:fld id="{3CF1EA0B-F7AD-1547-937D-133775060B43}" type="slidenum">
              <a:rPr lang="fr-CA" smtClean="0"/>
              <a:t>5</a:t>
            </a:fld>
            <a:endParaRPr lang="fr-CA" dirty="0"/>
          </a:p>
        </p:txBody>
      </p:sp>
      <p:sp>
        <p:nvSpPr>
          <p:cNvPr id="5" name="Date Placeholder 4"/>
          <p:cNvSpPr>
            <a:spLocks noGrp="1"/>
          </p:cNvSpPr>
          <p:nvPr>
            <p:ph type="dt" sz="half" idx="10"/>
          </p:nvPr>
        </p:nvSpPr>
        <p:spPr>
          <a:xfrm>
            <a:off x="205273" y="6356350"/>
            <a:ext cx="1032977" cy="365125"/>
          </a:xfrm>
        </p:spPr>
        <p:txBody>
          <a:bodyPr/>
          <a:lstStyle/>
          <a:p>
            <a:r>
              <a:rPr lang="fr-CA" dirty="0" smtClean="0"/>
              <a:t>Le </a:t>
            </a:r>
            <a:fld id="{BF10C33D-8017-4492-BFC6-76FA9831EB61}" type="datetime4">
              <a:rPr lang="fr-CA" smtClean="0"/>
              <a:t>1er juin 2015</a:t>
            </a:fld>
            <a:endParaRPr lang="fr-CA" dirty="0"/>
          </a:p>
        </p:txBody>
      </p:sp>
      <p:sp>
        <p:nvSpPr>
          <p:cNvPr id="6" name="Footer Placeholder 5"/>
          <p:cNvSpPr>
            <a:spLocks noGrp="1"/>
          </p:cNvSpPr>
          <p:nvPr>
            <p:ph type="ftr" sz="quarter" idx="11"/>
          </p:nvPr>
        </p:nvSpPr>
        <p:spPr>
          <a:xfrm>
            <a:off x="1103962" y="6356350"/>
            <a:ext cx="5549501" cy="365125"/>
          </a:xfrm>
        </p:spPr>
        <p:txBody>
          <a:bodyPr/>
          <a:lstStyle/>
          <a:p>
            <a:r>
              <a:rPr lang="fr-CA" i="1" dirty="0"/>
              <a:t>Pour donner vie aux Directives concernant les proches aidants : Trousse de mobilisation</a:t>
            </a:r>
          </a:p>
        </p:txBody>
      </p:sp>
    </p:spTree>
    <p:extLst>
      <p:ext uri="{BB962C8B-B14F-4D97-AF65-F5344CB8AC3E}">
        <p14:creationId xmlns:p14="http://schemas.microsoft.com/office/powerpoint/2010/main" val="421720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smtClean="0"/>
              <a:t>Données sur les proches aidants au Canada – Généralités</a:t>
            </a:r>
            <a:endParaRPr lang="fr-CA" dirty="0"/>
          </a:p>
        </p:txBody>
      </p:sp>
      <p:sp>
        <p:nvSpPr>
          <p:cNvPr id="3" name="Content Placeholder 2"/>
          <p:cNvSpPr>
            <a:spLocks noGrp="1"/>
          </p:cNvSpPr>
          <p:nvPr>
            <p:ph idx="1"/>
          </p:nvPr>
        </p:nvSpPr>
        <p:spPr/>
        <p:txBody>
          <a:bodyPr/>
          <a:lstStyle/>
          <a:p>
            <a:r>
              <a:rPr lang="fr-CA" dirty="0" smtClean="0"/>
              <a:t>28</a:t>
            </a:r>
            <a:r>
              <a:rPr lang="fr-CA" dirty="0"/>
              <a:t> </a:t>
            </a:r>
            <a:r>
              <a:rPr lang="fr-CA" dirty="0" smtClean="0"/>
              <a:t>% des Canadiens et des Canadiennes ont prodigué des soins à un ami ou à un proche</a:t>
            </a:r>
          </a:p>
          <a:p>
            <a:r>
              <a:rPr lang="fr-CA" dirty="0" smtClean="0"/>
              <a:t>45</a:t>
            </a:r>
            <a:r>
              <a:rPr lang="fr-CA" dirty="0"/>
              <a:t> </a:t>
            </a:r>
            <a:r>
              <a:rPr lang="fr-CA" dirty="0" smtClean="0"/>
              <a:t>% dispensent des soins pendant plus de quatre ans</a:t>
            </a:r>
          </a:p>
          <a:p>
            <a:r>
              <a:rPr lang="fr-CA" dirty="0" smtClean="0"/>
              <a:t>60</a:t>
            </a:r>
            <a:r>
              <a:rPr lang="fr-CA" dirty="0"/>
              <a:t> </a:t>
            </a:r>
            <a:r>
              <a:rPr lang="fr-CA" dirty="0" smtClean="0"/>
              <a:t>% doivent aussi jongler avec les exigences d’un travail rémunéré </a:t>
            </a:r>
          </a:p>
          <a:p>
            <a:r>
              <a:rPr lang="fr-CA" dirty="0" smtClean="0"/>
              <a:t>27</a:t>
            </a:r>
            <a:r>
              <a:rPr lang="fr-CA" dirty="0"/>
              <a:t> </a:t>
            </a:r>
            <a:r>
              <a:rPr lang="fr-CA" dirty="0" smtClean="0"/>
              <a:t>% ont perdu un revenu en raison de leurs responsabilités d’aidants </a:t>
            </a:r>
          </a:p>
          <a:p>
            <a:r>
              <a:rPr lang="fr-CA" dirty="0" smtClean="0"/>
              <a:t>pour 55</a:t>
            </a:r>
            <a:r>
              <a:rPr lang="fr-CA" dirty="0"/>
              <a:t> </a:t>
            </a:r>
            <a:r>
              <a:rPr lang="fr-CA" dirty="0" smtClean="0"/>
              <a:t>%, les responsabilités d’aidants étaient une cause d’inquiétude ou d’anxiété</a:t>
            </a:r>
            <a:endParaRPr lang="fr-CA" dirty="0"/>
          </a:p>
        </p:txBody>
      </p:sp>
      <p:sp>
        <p:nvSpPr>
          <p:cNvPr id="4" name="Slide Number Placeholder 3"/>
          <p:cNvSpPr>
            <a:spLocks noGrp="1"/>
          </p:cNvSpPr>
          <p:nvPr>
            <p:ph type="sldNum" sz="quarter" idx="12"/>
          </p:nvPr>
        </p:nvSpPr>
        <p:spPr/>
        <p:txBody>
          <a:bodyPr/>
          <a:lstStyle/>
          <a:p>
            <a:fld id="{3CF1EA0B-F7AD-1547-937D-133775060B43}" type="slidenum">
              <a:rPr lang="fr-CA" smtClean="0"/>
              <a:t>6</a:t>
            </a:fld>
            <a:endParaRPr lang="fr-CA" dirty="0"/>
          </a:p>
        </p:txBody>
      </p:sp>
      <p:sp>
        <p:nvSpPr>
          <p:cNvPr id="5" name="Date Placeholder 4"/>
          <p:cNvSpPr>
            <a:spLocks noGrp="1"/>
          </p:cNvSpPr>
          <p:nvPr>
            <p:ph type="dt" sz="half" idx="10"/>
          </p:nvPr>
        </p:nvSpPr>
        <p:spPr>
          <a:xfrm>
            <a:off x="261257" y="6356350"/>
            <a:ext cx="1043668" cy="365125"/>
          </a:xfrm>
        </p:spPr>
        <p:txBody>
          <a:bodyPr/>
          <a:lstStyle/>
          <a:p>
            <a:r>
              <a:rPr lang="fr-CA" dirty="0" smtClean="0"/>
              <a:t>Le </a:t>
            </a:r>
            <a:fld id="{1F298046-4E99-453F-9D0C-4781D9CED1F5}" type="datetime4">
              <a:rPr lang="fr-CA" smtClean="0"/>
              <a:pPr/>
              <a:t>1er juin 2015</a:t>
            </a:fld>
            <a:endParaRPr lang="fr-CA" dirty="0"/>
          </a:p>
        </p:txBody>
      </p:sp>
      <p:sp>
        <p:nvSpPr>
          <p:cNvPr id="6" name="Footer Placeholder 5"/>
          <p:cNvSpPr>
            <a:spLocks noGrp="1"/>
          </p:cNvSpPr>
          <p:nvPr>
            <p:ph type="ftr" sz="quarter" idx="11"/>
          </p:nvPr>
        </p:nvSpPr>
        <p:spPr>
          <a:xfrm>
            <a:off x="1103962" y="6356350"/>
            <a:ext cx="5513406" cy="365125"/>
          </a:xfrm>
        </p:spPr>
        <p:txBody>
          <a:bodyPr/>
          <a:lstStyle/>
          <a:p>
            <a:r>
              <a:rPr lang="fr-CA" i="1" dirty="0"/>
              <a:t>Pour donner vie aux Directives concernant les proches aidants : Trousse de mobilisation</a:t>
            </a:r>
          </a:p>
        </p:txBody>
      </p:sp>
    </p:spTree>
    <p:extLst>
      <p:ext uri="{BB962C8B-B14F-4D97-AF65-F5344CB8AC3E}">
        <p14:creationId xmlns:p14="http://schemas.microsoft.com/office/powerpoint/2010/main" val="1725049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smtClean="0"/>
              <a:t>Données sur les proches aidants au Canada</a:t>
            </a:r>
            <a:endParaRPr lang="fr-CA" dirty="0"/>
          </a:p>
        </p:txBody>
      </p:sp>
      <p:sp>
        <p:nvSpPr>
          <p:cNvPr id="3" name="Content Placeholder 2"/>
          <p:cNvSpPr>
            <a:spLocks noGrp="1"/>
          </p:cNvSpPr>
          <p:nvPr>
            <p:ph idx="1"/>
          </p:nvPr>
        </p:nvSpPr>
        <p:spPr/>
        <p:txBody>
          <a:bodyPr/>
          <a:lstStyle/>
          <a:p>
            <a:r>
              <a:rPr lang="fr-CA" dirty="0"/>
              <a:t>Les troubles mentaux et les maladies mentales, comme la dépression, la </a:t>
            </a:r>
            <a:r>
              <a:rPr lang="fr-CA" dirty="0" smtClean="0"/>
              <a:t>schizophrénie et les </a:t>
            </a:r>
            <a:r>
              <a:rPr lang="fr-CA" dirty="0"/>
              <a:t>troubles </a:t>
            </a:r>
            <a:r>
              <a:rPr lang="fr-CA" dirty="0" smtClean="0"/>
              <a:t>bipolaires, </a:t>
            </a:r>
            <a:r>
              <a:rPr lang="fr-CA" dirty="0"/>
              <a:t>représentaient les raisons les plus fréquentes expliquant pourquoi un parent s’occupait d’un enfant (</a:t>
            </a:r>
            <a:r>
              <a:rPr lang="fr-CA" dirty="0" smtClean="0"/>
              <a:t>23</a:t>
            </a:r>
            <a:r>
              <a:rPr lang="fr-CA" dirty="0"/>
              <a:t> </a:t>
            </a:r>
            <a:r>
              <a:rPr lang="fr-CA" dirty="0" smtClean="0"/>
              <a:t>%).</a:t>
            </a:r>
          </a:p>
          <a:p>
            <a:r>
              <a:rPr lang="fr-CA" dirty="0" smtClean="0"/>
              <a:t>Pour 62</a:t>
            </a:r>
            <a:r>
              <a:rPr lang="fr-CA" dirty="0"/>
              <a:t> </a:t>
            </a:r>
            <a:r>
              <a:rPr lang="fr-CA" dirty="0" smtClean="0"/>
              <a:t>% des parents qui dispensent des soins à leur enfant, il s’agit d’un enfant adulte ayant une maladie chronique ou une incapacité, y compris la maladie mentale.</a:t>
            </a:r>
            <a:endParaRPr lang="fr-CA" dirty="0"/>
          </a:p>
        </p:txBody>
      </p:sp>
      <p:sp>
        <p:nvSpPr>
          <p:cNvPr id="4" name="Slide Number Placeholder 3"/>
          <p:cNvSpPr>
            <a:spLocks noGrp="1"/>
          </p:cNvSpPr>
          <p:nvPr>
            <p:ph type="sldNum" sz="quarter" idx="12"/>
          </p:nvPr>
        </p:nvSpPr>
        <p:spPr/>
        <p:txBody>
          <a:bodyPr/>
          <a:lstStyle/>
          <a:p>
            <a:fld id="{3CF1EA0B-F7AD-1547-937D-133775060B43}" type="slidenum">
              <a:rPr lang="fr-CA" smtClean="0"/>
              <a:t>7</a:t>
            </a:fld>
            <a:endParaRPr lang="fr-CA" dirty="0"/>
          </a:p>
        </p:txBody>
      </p:sp>
      <p:sp>
        <p:nvSpPr>
          <p:cNvPr id="5" name="Date Placeholder 4"/>
          <p:cNvSpPr>
            <a:spLocks noGrp="1"/>
          </p:cNvSpPr>
          <p:nvPr>
            <p:ph type="dt" sz="half" idx="10"/>
          </p:nvPr>
        </p:nvSpPr>
        <p:spPr>
          <a:xfrm>
            <a:off x="261257" y="6356350"/>
            <a:ext cx="996043" cy="365125"/>
          </a:xfrm>
        </p:spPr>
        <p:txBody>
          <a:bodyPr/>
          <a:lstStyle/>
          <a:p>
            <a:r>
              <a:rPr lang="fr-CA" dirty="0" smtClean="0"/>
              <a:t>Le </a:t>
            </a:r>
            <a:fld id="{1F298046-4E99-453F-9D0C-4781D9CED1F5}" type="datetime4">
              <a:rPr lang="fr-CA" smtClean="0"/>
              <a:pPr/>
              <a:t>1er juin 2015</a:t>
            </a:fld>
            <a:endParaRPr lang="fr-CA" dirty="0"/>
          </a:p>
        </p:txBody>
      </p:sp>
      <p:sp>
        <p:nvSpPr>
          <p:cNvPr id="6" name="Footer Placeholder 5"/>
          <p:cNvSpPr>
            <a:spLocks noGrp="1"/>
          </p:cNvSpPr>
          <p:nvPr>
            <p:ph type="ftr" sz="quarter" idx="11"/>
          </p:nvPr>
        </p:nvSpPr>
        <p:spPr>
          <a:xfrm>
            <a:off x="1103962" y="6356350"/>
            <a:ext cx="5236680" cy="365125"/>
          </a:xfrm>
        </p:spPr>
        <p:txBody>
          <a:bodyPr/>
          <a:lstStyle/>
          <a:p>
            <a:r>
              <a:rPr lang="fr-CA" i="1" dirty="0"/>
              <a:t>Pour donner vie aux Directives concernant les proches aidants : Trousse de mobilisation</a:t>
            </a:r>
          </a:p>
        </p:txBody>
      </p:sp>
    </p:spTree>
    <p:extLst>
      <p:ext uri="{BB962C8B-B14F-4D97-AF65-F5344CB8AC3E}">
        <p14:creationId xmlns:p14="http://schemas.microsoft.com/office/powerpoint/2010/main" val="2099029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Répercussions  : conséquences psychologiques et physiques</a:t>
            </a:r>
            <a:endParaRPr lang="fr-CA" dirty="0"/>
          </a:p>
        </p:txBody>
      </p:sp>
      <p:sp>
        <p:nvSpPr>
          <p:cNvPr id="3" name="Content Placeholder 2"/>
          <p:cNvSpPr>
            <a:spLocks noGrp="1"/>
          </p:cNvSpPr>
          <p:nvPr>
            <p:ph idx="1"/>
          </p:nvPr>
        </p:nvSpPr>
        <p:spPr>
          <a:xfrm>
            <a:off x="457200" y="1600201"/>
            <a:ext cx="8229600" cy="2924030"/>
          </a:xfrm>
        </p:spPr>
        <p:txBody>
          <a:bodyPr/>
          <a:lstStyle/>
          <a:p>
            <a:r>
              <a:rPr lang="fr-CA" dirty="0" smtClean="0"/>
              <a:t>Les répercussions sont </a:t>
            </a:r>
            <a:r>
              <a:rPr lang="fr-CA" dirty="0" smtClean="0"/>
              <a:t>plus </a:t>
            </a:r>
            <a:r>
              <a:rPr lang="fr-CA" dirty="0" smtClean="0"/>
              <a:t>importantes chez les aidants qui s’occupent d’un enfant ou de leur conjoint /leur conjointe</a:t>
            </a:r>
          </a:p>
          <a:p>
            <a:pPr lvl="1"/>
            <a:r>
              <a:rPr lang="fr-CA" dirty="0" smtClean="0"/>
              <a:t>51</a:t>
            </a:r>
            <a:r>
              <a:rPr lang="fr-CA" dirty="0"/>
              <a:t> </a:t>
            </a:r>
            <a:r>
              <a:rPr lang="fr-CA" dirty="0" smtClean="0"/>
              <a:t>% des aidants qui s’occupent d’un enfant et 46</a:t>
            </a:r>
            <a:r>
              <a:rPr lang="fr-CA" dirty="0"/>
              <a:t> </a:t>
            </a:r>
            <a:r>
              <a:rPr lang="fr-CA" dirty="0" smtClean="0"/>
              <a:t>% </a:t>
            </a:r>
            <a:r>
              <a:rPr lang="fr-CA" dirty="0"/>
              <a:t>des aidants qui s’occupent </a:t>
            </a:r>
            <a:r>
              <a:rPr lang="fr-CA" dirty="0" smtClean="0"/>
              <a:t>de leur conjoint/conjointe ont signalé au moins cinq symptômes de détresse psychologique </a:t>
            </a:r>
          </a:p>
          <a:p>
            <a:pPr lvl="1"/>
            <a:r>
              <a:rPr lang="fr-CA" dirty="0" smtClean="0"/>
              <a:t>Les pourcentages correspondants sont de </a:t>
            </a:r>
            <a:r>
              <a:rPr lang="fr-CA" dirty="0"/>
              <a:t>3</a:t>
            </a:r>
            <a:r>
              <a:rPr lang="fr-CA" dirty="0" smtClean="0"/>
              <a:t>0</a:t>
            </a:r>
            <a:r>
              <a:rPr lang="fr-CA" dirty="0"/>
              <a:t> </a:t>
            </a:r>
            <a:r>
              <a:rPr lang="fr-CA" dirty="0" smtClean="0"/>
              <a:t>% chez les aidants qui s’occupent de leur père ou de leur mère et de 8</a:t>
            </a:r>
            <a:r>
              <a:rPr lang="fr-CA" dirty="0"/>
              <a:t> </a:t>
            </a:r>
            <a:r>
              <a:rPr lang="fr-CA" dirty="0" smtClean="0"/>
              <a:t>% chez les aidants qui s’occupent d’un grand-parent</a:t>
            </a:r>
          </a:p>
          <a:p>
            <a:pPr lvl="1"/>
            <a:r>
              <a:rPr lang="fr-CA" dirty="0" smtClean="0"/>
              <a:t>Les aidants sont plus susceptibles de subir une blessure pendant qu’ils prodiguent des soins </a:t>
            </a:r>
          </a:p>
          <a:p>
            <a:pPr marL="0" lvl="1" indent="0">
              <a:buNone/>
            </a:pPr>
            <a:endParaRPr lang="fr-CA" sz="1000" b="1" dirty="0">
              <a:latin typeface="Calibri"/>
              <a:cs typeface="Calibri"/>
            </a:endParaRPr>
          </a:p>
          <a:p>
            <a:pPr marL="0" lvl="1" indent="0">
              <a:buNone/>
            </a:pPr>
            <a:r>
              <a:rPr lang="fr-CA" sz="1000" b="1" dirty="0" smtClean="0">
                <a:latin typeface="Calibri"/>
                <a:cs typeface="Calibri"/>
              </a:rPr>
              <a:t>Source : Statistique Canada, 2012</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241" t="23915" r="7037" b="57037"/>
          <a:stretch/>
        </p:blipFill>
        <p:spPr>
          <a:xfrm>
            <a:off x="652802" y="4254759"/>
            <a:ext cx="7838397" cy="1623527"/>
          </a:xfrm>
          <a:prstGeom prst="rect">
            <a:avLst/>
          </a:prstGeom>
          <a:ln w="3175">
            <a:solidFill>
              <a:schemeClr val="accent1"/>
            </a:solidFill>
          </a:ln>
          <a:effectLst/>
        </p:spPr>
      </p:pic>
      <p:sp>
        <p:nvSpPr>
          <p:cNvPr id="5" name="Slide Number Placeholder 4"/>
          <p:cNvSpPr>
            <a:spLocks noGrp="1"/>
          </p:cNvSpPr>
          <p:nvPr>
            <p:ph type="sldNum" sz="quarter" idx="12"/>
          </p:nvPr>
        </p:nvSpPr>
        <p:spPr/>
        <p:txBody>
          <a:bodyPr/>
          <a:lstStyle/>
          <a:p>
            <a:fld id="{3CF1EA0B-F7AD-1547-937D-133775060B43}" type="slidenum">
              <a:rPr lang="fr-CA" smtClean="0"/>
              <a:t>8</a:t>
            </a:fld>
            <a:endParaRPr lang="fr-CA" dirty="0"/>
          </a:p>
        </p:txBody>
      </p:sp>
      <p:sp>
        <p:nvSpPr>
          <p:cNvPr id="6" name="Date Placeholder 5"/>
          <p:cNvSpPr>
            <a:spLocks noGrp="1"/>
          </p:cNvSpPr>
          <p:nvPr>
            <p:ph type="dt" sz="half" idx="10"/>
          </p:nvPr>
        </p:nvSpPr>
        <p:spPr>
          <a:xfrm>
            <a:off x="158620" y="6356350"/>
            <a:ext cx="1060579" cy="365125"/>
          </a:xfrm>
        </p:spPr>
        <p:txBody>
          <a:bodyPr/>
          <a:lstStyle/>
          <a:p>
            <a:r>
              <a:rPr lang="fr-CA" dirty="0" smtClean="0"/>
              <a:t>Le </a:t>
            </a:r>
            <a:fld id="{1F298046-4E99-453F-9D0C-4781D9CED1F5}" type="datetime4">
              <a:rPr lang="fr-CA" smtClean="0"/>
              <a:pPr/>
              <a:t>1er juin 2015</a:t>
            </a:fld>
            <a:endParaRPr lang="fr-CA" dirty="0"/>
          </a:p>
        </p:txBody>
      </p:sp>
      <p:sp>
        <p:nvSpPr>
          <p:cNvPr id="7" name="Footer Placeholder 6"/>
          <p:cNvSpPr>
            <a:spLocks noGrp="1"/>
          </p:cNvSpPr>
          <p:nvPr>
            <p:ph type="ftr" sz="quarter" idx="11"/>
          </p:nvPr>
        </p:nvSpPr>
        <p:spPr>
          <a:xfrm>
            <a:off x="1103962" y="6356350"/>
            <a:ext cx="5068238" cy="365125"/>
          </a:xfrm>
        </p:spPr>
        <p:txBody>
          <a:bodyPr/>
          <a:lstStyle/>
          <a:p>
            <a:r>
              <a:rPr lang="fr-CA" i="1" dirty="0"/>
              <a:t>Pour donner vie aux Directives concernant les proches aidants : Trousse de mobilisation</a:t>
            </a:r>
          </a:p>
        </p:txBody>
      </p:sp>
    </p:spTree>
    <p:extLst>
      <p:ext uri="{BB962C8B-B14F-4D97-AF65-F5344CB8AC3E}">
        <p14:creationId xmlns:p14="http://schemas.microsoft.com/office/powerpoint/2010/main" val="297958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Répercussions : conséquences financières</a:t>
            </a:r>
            <a:endParaRPr lang="fr-CA" dirty="0"/>
          </a:p>
        </p:txBody>
      </p:sp>
      <p:sp>
        <p:nvSpPr>
          <p:cNvPr id="3" name="Content Placeholder 2"/>
          <p:cNvSpPr>
            <a:spLocks noGrp="1"/>
          </p:cNvSpPr>
          <p:nvPr>
            <p:ph idx="1"/>
          </p:nvPr>
        </p:nvSpPr>
        <p:spPr>
          <a:xfrm>
            <a:off x="457200" y="1600200"/>
            <a:ext cx="5266871" cy="4525963"/>
          </a:xfrm>
        </p:spPr>
        <p:txBody>
          <a:bodyPr/>
          <a:lstStyle/>
          <a:p>
            <a:r>
              <a:rPr lang="fr-CA" dirty="0" smtClean="0"/>
              <a:t>Un aidant sur cinq (19 %) a reçu du soutien financier en 2012; les sources en étaient le plus souvent la famille et les amis (12</a:t>
            </a:r>
            <a:r>
              <a:rPr lang="fr-CA" dirty="0"/>
              <a:t> </a:t>
            </a:r>
            <a:r>
              <a:rPr lang="fr-CA" dirty="0" smtClean="0"/>
              <a:t>%), des programmes gouvernementaux (7</a:t>
            </a:r>
            <a:r>
              <a:rPr lang="fr-CA" dirty="0"/>
              <a:t> </a:t>
            </a:r>
            <a:r>
              <a:rPr lang="fr-CA" dirty="0" smtClean="0"/>
              <a:t>%) et le crédit d’impôt fédéral (5</a:t>
            </a:r>
            <a:r>
              <a:rPr lang="fr-CA" dirty="0"/>
              <a:t> </a:t>
            </a:r>
            <a:r>
              <a:rPr lang="fr-CA" dirty="0" smtClean="0"/>
              <a:t>%).</a:t>
            </a:r>
          </a:p>
          <a:p>
            <a:r>
              <a:rPr lang="fr-CA" dirty="0" smtClean="0"/>
              <a:t>Les aidants qui s’occupent d’un enfant (28</a:t>
            </a:r>
            <a:r>
              <a:rPr lang="fr-CA" dirty="0"/>
              <a:t> </a:t>
            </a:r>
            <a:r>
              <a:rPr lang="fr-CA" dirty="0" smtClean="0"/>
              <a:t>%) ou de leur conjoint/conjointe (20</a:t>
            </a:r>
            <a:r>
              <a:rPr lang="fr-CA" dirty="0"/>
              <a:t> </a:t>
            </a:r>
            <a:r>
              <a:rPr lang="fr-CA" dirty="0" smtClean="0"/>
              <a:t>%) étaient plus susceptibles d’éprouver des difficultés financières.</a:t>
            </a:r>
          </a:p>
          <a:p>
            <a:r>
              <a:rPr lang="fr-CA" sz="1200" b="1" dirty="0" smtClean="0"/>
              <a:t>Sources : Statistique Canada, 2012; A. Tsimicalis, 2010</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9587" y="339060"/>
            <a:ext cx="4271628" cy="6282935"/>
          </a:xfrm>
          <a:prstGeom prst="rect">
            <a:avLst/>
          </a:prstGeom>
        </p:spPr>
      </p:pic>
      <p:sp>
        <p:nvSpPr>
          <p:cNvPr id="5" name="Slide Number Placeholder 4"/>
          <p:cNvSpPr>
            <a:spLocks noGrp="1"/>
          </p:cNvSpPr>
          <p:nvPr>
            <p:ph type="sldNum" sz="quarter" idx="12"/>
          </p:nvPr>
        </p:nvSpPr>
        <p:spPr/>
        <p:txBody>
          <a:bodyPr/>
          <a:lstStyle/>
          <a:p>
            <a:fld id="{3CF1EA0B-F7AD-1547-937D-133775060B43}" type="slidenum">
              <a:rPr lang="fr-CA" smtClean="0"/>
              <a:t>9</a:t>
            </a:fld>
            <a:endParaRPr lang="fr-CA" dirty="0"/>
          </a:p>
        </p:txBody>
      </p:sp>
      <p:sp>
        <p:nvSpPr>
          <p:cNvPr id="6" name="Date Placeholder 5"/>
          <p:cNvSpPr>
            <a:spLocks noGrp="1"/>
          </p:cNvSpPr>
          <p:nvPr>
            <p:ph type="dt" sz="half" idx="10"/>
          </p:nvPr>
        </p:nvSpPr>
        <p:spPr>
          <a:xfrm>
            <a:off x="195943" y="6356350"/>
            <a:ext cx="1070882" cy="365125"/>
          </a:xfrm>
        </p:spPr>
        <p:txBody>
          <a:bodyPr/>
          <a:lstStyle/>
          <a:p>
            <a:r>
              <a:rPr lang="fr-CA" dirty="0" smtClean="0"/>
              <a:t>Le </a:t>
            </a:r>
            <a:fld id="{1F298046-4E99-453F-9D0C-4781D9CED1F5}" type="datetime4">
              <a:rPr lang="fr-CA" smtClean="0"/>
              <a:pPr/>
              <a:t>1er juin 2015</a:t>
            </a:fld>
            <a:endParaRPr lang="fr-CA" dirty="0"/>
          </a:p>
        </p:txBody>
      </p:sp>
      <p:sp>
        <p:nvSpPr>
          <p:cNvPr id="7" name="Footer Placeholder 6"/>
          <p:cNvSpPr>
            <a:spLocks noGrp="1"/>
          </p:cNvSpPr>
          <p:nvPr>
            <p:ph type="ftr" sz="quarter" idx="11"/>
          </p:nvPr>
        </p:nvSpPr>
        <p:spPr>
          <a:xfrm>
            <a:off x="1103962" y="6356350"/>
            <a:ext cx="5032143" cy="365125"/>
          </a:xfrm>
        </p:spPr>
        <p:txBody>
          <a:bodyPr/>
          <a:lstStyle/>
          <a:p>
            <a:r>
              <a:rPr lang="fr-CA" i="1" dirty="0"/>
              <a:t>Pour donner vie aux Directives concernant les proches aidants : Trousse de mobilisation</a:t>
            </a:r>
          </a:p>
        </p:txBody>
      </p:sp>
    </p:spTree>
    <p:extLst>
      <p:ext uri="{BB962C8B-B14F-4D97-AF65-F5344CB8AC3E}">
        <p14:creationId xmlns:p14="http://schemas.microsoft.com/office/powerpoint/2010/main" val="1095607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FCG Toolkit">
  <a:themeElements>
    <a:clrScheme name="MHCC Colour Palette">
      <a:dk1>
        <a:sysClr val="windowText" lastClr="000000"/>
      </a:dk1>
      <a:lt1>
        <a:sysClr val="window" lastClr="FFFFFF"/>
      </a:lt1>
      <a:dk2>
        <a:srgbClr val="16B2F0"/>
      </a:dk2>
      <a:lt2>
        <a:srgbClr val="FFFFFF"/>
      </a:lt2>
      <a:accent1>
        <a:srgbClr val="0953A4"/>
      </a:accent1>
      <a:accent2>
        <a:srgbClr val="62B634"/>
      </a:accent2>
      <a:accent3>
        <a:srgbClr val="0F7656"/>
      </a:accent3>
      <a:accent4>
        <a:srgbClr val="8064A2"/>
      </a:accent4>
      <a:accent5>
        <a:srgbClr val="4BACC6"/>
      </a:accent5>
      <a:accent6>
        <a:srgbClr val="F79646"/>
      </a:accent6>
      <a:hlink>
        <a:srgbClr val="0F7656"/>
      </a:hlink>
      <a:folHlink>
        <a:srgbClr val="62B63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1764</TotalTime>
  <Words>2749</Words>
  <Application>Microsoft Office PowerPoint</Application>
  <PresentationFormat>On-screen Show (4:3)</PresentationFormat>
  <Paragraphs>306</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Lucida Grande</vt:lpstr>
      <vt:lpstr>Times New Roman</vt:lpstr>
      <vt:lpstr>Wingdings</vt:lpstr>
      <vt:lpstr>FCG Toolkit</vt:lpstr>
      <vt:lpstr> Pour donner vie aux Directives concernant les proches aidants  : Trousse de mobilisation</vt:lpstr>
      <vt:lpstr>Mot de bienvenue et présentation</vt:lpstr>
      <vt:lpstr>Aperçu de l’exposé</vt:lpstr>
      <vt:lpstr>Les proches aidants </vt:lpstr>
      <vt:lpstr>Savez-vous…</vt:lpstr>
      <vt:lpstr>Données sur les proches aidants au Canada – Généralités</vt:lpstr>
      <vt:lpstr>Données sur les proches aidants au Canada</vt:lpstr>
      <vt:lpstr>Répercussions  : conséquences psychologiques et physiques</vt:lpstr>
      <vt:lpstr>Répercussions : conséquences financières</vt:lpstr>
      <vt:lpstr>Qu’est-ce que ça représente d’être un proche aidant de nos jours?</vt:lpstr>
      <vt:lpstr>Qu’est-ce que ça représente d’être un proche aidant de nos jours?</vt:lpstr>
      <vt:lpstr>Évolution des Directives</vt:lpstr>
      <vt:lpstr>Aperçu des Directives : le « pourquoi » (objet)</vt:lpstr>
      <vt:lpstr>Aperçu des Directives : le « comment »</vt:lpstr>
      <vt:lpstr>Aperçu des Directives : le « pourquoi » </vt:lpstr>
      <vt:lpstr>41 recommandations dans 5 catégories</vt:lpstr>
      <vt:lpstr>Éléments à prendre en considération dans la planification des services</vt:lpstr>
      <vt:lpstr>Facteurs qui vont faciliter la transformation </vt:lpstr>
      <vt:lpstr>Questions pour alimenter la discussion :</vt:lpstr>
      <vt:lpstr>À partir de maintenant</vt:lpstr>
      <vt:lpstr>Questions?</vt:lpstr>
      <vt:lpstr>Merci!</vt:lpstr>
      <vt:lpstr>PowerPoint Presentation</vt:lpstr>
      <vt:lpstr>Stratégie en matière de santé mentale</vt:lpstr>
      <vt:lpstr>Six orientations stratégiques</vt:lpstr>
      <vt:lpstr>Les proches aidants et la Stratégie</vt:lpstr>
      <vt:lpstr>Principes et valeurs pour orienter les politiques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Eugene Levy</dc:creator>
  <cp:lastModifiedBy>Amber Nason</cp:lastModifiedBy>
  <cp:revision>94</cp:revision>
  <cp:lastPrinted>2015-05-20T03:07:09Z</cp:lastPrinted>
  <dcterms:created xsi:type="dcterms:W3CDTF">2015-03-03T22:09:49Z</dcterms:created>
  <dcterms:modified xsi:type="dcterms:W3CDTF">2015-06-01T16:44:34Z</dcterms:modified>
</cp:coreProperties>
</file>